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93455" r:id="rId4"/>
  </p:sldMasterIdLst>
  <p:notesMasterIdLst>
    <p:notesMasterId r:id="rId56"/>
  </p:notesMasterIdLst>
  <p:handoutMasterIdLst>
    <p:handoutMasterId r:id="rId57"/>
  </p:handoutMasterIdLst>
  <p:sldIdLst>
    <p:sldId id="256" r:id="rId5"/>
    <p:sldId id="555" r:id="rId6"/>
    <p:sldId id="329" r:id="rId7"/>
    <p:sldId id="434" r:id="rId8"/>
    <p:sldId id="517" r:id="rId9"/>
    <p:sldId id="518" r:id="rId10"/>
    <p:sldId id="519" r:id="rId11"/>
    <p:sldId id="520" r:id="rId12"/>
    <p:sldId id="521" r:id="rId13"/>
    <p:sldId id="522" r:id="rId14"/>
    <p:sldId id="523" r:id="rId15"/>
    <p:sldId id="524" r:id="rId16"/>
    <p:sldId id="547" r:id="rId17"/>
    <p:sldId id="548" r:id="rId18"/>
    <p:sldId id="550" r:id="rId19"/>
    <p:sldId id="625" r:id="rId20"/>
    <p:sldId id="549" r:id="rId21"/>
    <p:sldId id="626" r:id="rId22"/>
    <p:sldId id="276" r:id="rId23"/>
    <p:sldId id="516" r:id="rId24"/>
    <p:sldId id="525" r:id="rId25"/>
    <p:sldId id="526" r:id="rId26"/>
    <p:sldId id="527" r:id="rId27"/>
    <p:sldId id="528" r:id="rId28"/>
    <p:sldId id="529" r:id="rId29"/>
    <p:sldId id="530" r:id="rId30"/>
    <p:sldId id="531" r:id="rId31"/>
    <p:sldId id="532" r:id="rId32"/>
    <p:sldId id="533" r:id="rId33"/>
    <p:sldId id="537" r:id="rId34"/>
    <p:sldId id="534" r:id="rId35"/>
    <p:sldId id="536" r:id="rId36"/>
    <p:sldId id="538" r:id="rId37"/>
    <p:sldId id="539" r:id="rId38"/>
    <p:sldId id="540" r:id="rId39"/>
    <p:sldId id="541" r:id="rId40"/>
    <p:sldId id="542" r:id="rId41"/>
    <p:sldId id="543" r:id="rId42"/>
    <p:sldId id="544" r:id="rId43"/>
    <p:sldId id="545" r:id="rId44"/>
    <p:sldId id="546" r:id="rId45"/>
    <p:sldId id="556" r:id="rId46"/>
    <p:sldId id="627" r:id="rId47"/>
    <p:sldId id="557" r:id="rId48"/>
    <p:sldId id="551" r:id="rId49"/>
    <p:sldId id="466" r:id="rId50"/>
    <p:sldId id="368" r:id="rId51"/>
    <p:sldId id="552" r:id="rId52"/>
    <p:sldId id="553" r:id="rId53"/>
    <p:sldId id="293" r:id="rId54"/>
    <p:sldId id="328" r:id="rId55"/>
  </p:sldIdLst>
  <p:sldSz cx="10160000" cy="5715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320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thon Leathers" initials="JL" lastIdx="1" clrIdx="0">
    <p:extLst>
      <p:ext uri="{19B8F6BF-5375-455C-9EA6-DF929625EA0E}">
        <p15:presenceInfo xmlns:p15="http://schemas.microsoft.com/office/powerpoint/2012/main" userId="0a78a4a150a37dc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8FFF"/>
    <a:srgbClr val="FFA561"/>
    <a:srgbClr val="3333CC"/>
    <a:srgbClr val="F4FF61"/>
    <a:srgbClr val="FF61CA"/>
    <a:srgbClr val="61FF70"/>
    <a:srgbClr val="FF6161"/>
    <a:srgbClr val="000000"/>
    <a:srgbClr val="66CCFF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00" autoAdjust="0"/>
    <p:restoredTop sz="86155" autoAdjust="0"/>
  </p:normalViewPr>
  <p:slideViewPr>
    <p:cSldViewPr snapToGrid="0" snapToObjects="1">
      <p:cViewPr varScale="1">
        <p:scale>
          <a:sx n="124" d="100"/>
          <a:sy n="124" d="100"/>
        </p:scale>
        <p:origin x="400" y="176"/>
      </p:cViewPr>
      <p:guideLst>
        <p:guide orient="horz" pos="1800"/>
        <p:guide pos="32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commentAuthors" Target="commentAuthors.xml"/><Relationship Id="rId5" Type="http://schemas.openxmlformats.org/officeDocument/2006/relationships/slide" Target="slides/slide1.xml"/><Relationship Id="rId61" Type="http://schemas.openxmlformats.org/officeDocument/2006/relationships/theme" Target="theme/them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648CF9-0A8B-BB4F-86F9-11C799FE639F}" type="datetimeFigureOut">
              <a:rPr lang="en-US" smtClean="0"/>
              <a:t>5/3/24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C4999-0063-384D-968F-81C94B49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9876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7329B9-FE31-8D4D-81FA-D536AEC6366A}" type="datetimeFigureOut">
              <a:rPr lang="en-US" smtClean="0"/>
              <a:t>5/3/24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B5FD0-66F8-F24B-B5A5-1ECCF6D96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96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B5FD0-66F8-F24B-B5A5-1ECCF6D962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534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B5FD0-66F8-F24B-B5A5-1ECCF6D962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52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B5FD0-66F8-F24B-B5A5-1ECCF6D962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75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76930" y="1331685"/>
            <a:ext cx="9169800" cy="15472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400" b="1" i="0" u="none" baseline="0">
                <a:solidFill>
                  <a:schemeClr val="tx1"/>
                </a:solidFill>
                <a:uFill>
                  <a:solidFill>
                    <a:srgbClr val="002C54"/>
                  </a:solidFill>
                </a:u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3908" y="3036224"/>
            <a:ext cx="9162821" cy="10795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r>
              <a:rPr lang="en-US" sz="2000" spc="0" baseline="0" dirty="0"/>
              <a:t>Presented by:  BCIT faculty or staff name</a:t>
            </a:r>
            <a:br>
              <a:rPr lang="en-US" sz="2000" spc="0" baseline="0" dirty="0"/>
            </a:br>
            <a:r>
              <a:rPr lang="en-US" sz="2000" spc="0" baseline="0" dirty="0"/>
              <a:t>Month Day, Year</a:t>
            </a:r>
          </a:p>
        </p:txBody>
      </p:sp>
      <p:sp>
        <p:nvSpPr>
          <p:cNvPr id="8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EC5AE0-D4BE-F947-B377-FB73278FD741}" type="slidenum">
              <a:rPr lang="en-US" sz="1000" baseline="0" smtClean="0">
                <a:solidFill>
                  <a:schemeClr val="tx1"/>
                </a:solidFill>
              </a:rPr>
              <a:pPr/>
              <a:t>‹#›</a:t>
            </a:fld>
            <a:endParaRPr lang="en-US" sz="1000" baseline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baseline="0" dirty="0">
              <a:solidFill>
                <a:schemeClr val="tx1"/>
              </a:solidFill>
            </a:endParaRPr>
          </a:p>
        </p:txBody>
      </p:sp>
      <p:pic>
        <p:nvPicPr>
          <p:cNvPr id="3" name="Picture 2" descr="A picture containing drawing, flower&#10;&#10;Description automatically generated">
            <a:extLst>
              <a:ext uri="{FF2B5EF4-FFF2-40B4-BE49-F238E27FC236}">
                <a16:creationId xmlns:a16="http://schemas.microsoft.com/office/drawing/2014/main" id="{043BCB4D-EA57-D64A-A0A9-0E9A9A0030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016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606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baseline="0" dirty="0">
              <a:solidFill>
                <a:schemeClr val="tx1"/>
              </a:solidFill>
            </a:endParaRPr>
          </a:p>
        </p:txBody>
      </p:sp>
      <p:pic>
        <p:nvPicPr>
          <p:cNvPr id="3" name="Picture 2" descr="A picture containing yellow&#10;&#10;Description automatically generated">
            <a:extLst>
              <a:ext uri="{FF2B5EF4-FFF2-40B4-BE49-F238E27FC236}">
                <a16:creationId xmlns:a16="http://schemas.microsoft.com/office/drawing/2014/main" id="{AA488CC3-C641-EB4E-B351-4C0EEFA5D7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016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91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baseline="0" dirty="0">
              <a:solidFill>
                <a:schemeClr val="tx1"/>
              </a:solidFill>
            </a:endParaRPr>
          </a:p>
        </p:txBody>
      </p:sp>
      <p:pic>
        <p:nvPicPr>
          <p:cNvPr id="3" name="Picture 2" descr="A picture containing yellow&#10;&#10;Description automatically generated">
            <a:extLst>
              <a:ext uri="{FF2B5EF4-FFF2-40B4-BE49-F238E27FC236}">
                <a16:creationId xmlns:a16="http://schemas.microsoft.com/office/drawing/2014/main" id="{D3A1EBE4-9D18-A249-872D-627520FF19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016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555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EC5AE0-D4BE-F947-B377-FB73278FD741}" type="slidenum">
              <a:rPr lang="en-US" sz="1000" baseline="0" smtClean="0">
                <a:solidFill>
                  <a:schemeClr val="tx1"/>
                </a:solidFill>
              </a:rPr>
              <a:pPr/>
              <a:t>‹#›</a:t>
            </a:fld>
            <a:endParaRPr lang="en-US" sz="1000" baseline="0" dirty="0">
              <a:solidFill>
                <a:schemeClr val="tx1"/>
              </a:solidFill>
            </a:endParaRPr>
          </a:p>
        </p:txBody>
      </p:sp>
      <p:pic>
        <p:nvPicPr>
          <p:cNvPr id="3" name="Picture 2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3F605604-37EC-9747-99A9-93E48A43A2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016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416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-10445"/>
            <a:ext cx="101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76928" y="1476400"/>
            <a:ext cx="8411448" cy="331542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18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CA" dirty="0"/>
              <a:t>Agenda item goes here</a:t>
            </a:r>
            <a:br>
              <a:rPr lang="en-CA" dirty="0"/>
            </a:br>
            <a:r>
              <a:rPr lang="en-CA" dirty="0"/>
              <a:t>Agenda item goes here</a:t>
            </a:r>
            <a:br>
              <a:rPr lang="en-CA" dirty="0"/>
            </a:br>
            <a:r>
              <a:rPr lang="en-CA" dirty="0"/>
              <a:t>Agenda item goes here</a:t>
            </a:r>
            <a:br>
              <a:rPr lang="en-CA" dirty="0"/>
            </a:br>
            <a:r>
              <a:rPr lang="en-CA" dirty="0"/>
              <a:t>Agenda item goes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83910" y="628212"/>
            <a:ext cx="8404465" cy="650873"/>
          </a:xfrm>
          <a:prstGeom prst="rect">
            <a:avLst/>
          </a:prstGeom>
        </p:spPr>
        <p:txBody>
          <a:bodyPr>
            <a:noAutofit/>
          </a:bodyPr>
          <a:lstStyle>
            <a:lvl1pPr algn="l" fontAlgn="t">
              <a:defRPr sz="3900" b="1" i="0" u="none" baseline="0">
                <a:solidFill>
                  <a:schemeClr val="tx1"/>
                </a:solidFill>
                <a:uFill>
                  <a:solidFill>
                    <a:srgbClr val="002C54"/>
                  </a:solidFill>
                </a:u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11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EC5AE0-D4BE-F947-B377-FB73278FD741}" type="slidenum">
              <a:rPr lang="en-US" sz="1000" baseline="0" smtClean="0">
                <a:solidFill>
                  <a:schemeClr val="tx1"/>
                </a:solidFill>
              </a:rPr>
              <a:pPr/>
              <a:t>‹#›</a:t>
            </a:fld>
            <a:endParaRPr lang="en-US" sz="1000" baseline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778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-10445"/>
            <a:ext cx="101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77767" y="2426812"/>
            <a:ext cx="8404465" cy="861375"/>
          </a:xfrm>
          <a:prstGeom prst="rect">
            <a:avLst/>
          </a:prstGeom>
        </p:spPr>
        <p:txBody>
          <a:bodyPr>
            <a:noAutofit/>
          </a:bodyPr>
          <a:lstStyle>
            <a:lvl1pPr algn="ctr" fontAlgn="t">
              <a:defRPr sz="5000" b="1" i="0" u="none" baseline="0">
                <a:solidFill>
                  <a:schemeClr val="tx1"/>
                </a:solidFill>
                <a:uFill>
                  <a:solidFill>
                    <a:srgbClr val="002C54"/>
                  </a:solidFill>
                </a:u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11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EC5AE0-D4BE-F947-B377-FB73278FD741}" type="slidenum">
              <a:rPr lang="en-US" sz="1000" baseline="0" smtClean="0">
                <a:solidFill>
                  <a:schemeClr val="tx1"/>
                </a:solidFill>
              </a:rPr>
              <a:pPr/>
              <a:t>‹#›</a:t>
            </a:fld>
            <a:endParaRPr lang="en-US" sz="1000" baseline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567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0889" y="1476117"/>
            <a:ext cx="8438891" cy="3402419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Aft>
                <a:spcPts val="1200"/>
              </a:spcAft>
              <a:defRPr sz="2400"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 sz="2400">
                <a:solidFill>
                  <a:schemeClr val="tx1"/>
                </a:solidFill>
              </a:defRPr>
            </a:lvl2pPr>
            <a:lvl3pPr>
              <a:spcAft>
                <a:spcPts val="1200"/>
              </a:spcAft>
              <a:defRPr sz="2400">
                <a:solidFill>
                  <a:schemeClr val="tx1"/>
                </a:solidFill>
              </a:defRPr>
            </a:lvl3pPr>
          </a:lstStyle>
          <a:p>
            <a:pPr lvl="0"/>
            <a:r>
              <a:rPr lang="en-US" dirty="0"/>
              <a:t>Bulleted text looks best left aligned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9952" y="628213"/>
            <a:ext cx="8459828" cy="650873"/>
          </a:xfrm>
          <a:prstGeom prst="rect">
            <a:avLst/>
          </a:prstGeom>
        </p:spPr>
        <p:txBody>
          <a:bodyPr>
            <a:noAutofit/>
          </a:bodyPr>
          <a:lstStyle>
            <a:lvl1pPr algn="l" fontAlgn="t">
              <a:defRPr sz="3900" b="1" i="0" u="none" baseline="0">
                <a:solidFill>
                  <a:schemeClr val="tx1"/>
                </a:solidFill>
                <a:uFill>
                  <a:solidFill>
                    <a:srgbClr val="002C54"/>
                  </a:solidFill>
                </a:u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10445"/>
            <a:ext cx="101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0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EC5AE0-D4BE-F947-B377-FB73278FD741}" type="slidenum">
              <a:rPr lang="en-US" sz="1000" baseline="0" smtClean="0">
                <a:solidFill>
                  <a:schemeClr val="tx1"/>
                </a:solidFill>
              </a:rPr>
              <a:pPr/>
              <a:t>‹#›</a:t>
            </a:fld>
            <a:endParaRPr lang="en-US" sz="1000" baseline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87444" y="1483094"/>
            <a:ext cx="4804182" cy="334571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 baseline="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Left aligned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83912" y="628213"/>
            <a:ext cx="4807714" cy="650873"/>
          </a:xfrm>
          <a:prstGeom prst="rect">
            <a:avLst/>
          </a:prstGeom>
        </p:spPr>
        <p:txBody>
          <a:bodyPr>
            <a:noAutofit/>
          </a:bodyPr>
          <a:lstStyle>
            <a:lvl1pPr algn="l" fontAlgn="t">
              <a:defRPr sz="3900" b="1" i="0" u="none" baseline="0">
                <a:solidFill>
                  <a:schemeClr val="tx1"/>
                </a:solidFill>
                <a:uFill>
                  <a:solidFill>
                    <a:srgbClr val="002C54"/>
                  </a:solidFill>
                </a:u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-10445"/>
            <a:ext cx="101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0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EC5AE0-D4BE-F947-B377-FB73278FD741}" type="slidenum">
              <a:rPr lang="en-US" sz="1000" baseline="0" smtClean="0">
                <a:solidFill>
                  <a:schemeClr val="tx1"/>
                </a:solidFill>
              </a:rPr>
              <a:pPr/>
              <a:t>‹#›</a:t>
            </a:fld>
            <a:endParaRPr lang="en-US" sz="1000" baseline="0" dirty="0">
              <a:solidFill>
                <a:schemeClr val="tx1"/>
              </a:soli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5600700" y="628282"/>
            <a:ext cx="3869871" cy="4200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Graphic</a:t>
            </a:r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atego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-10445"/>
            <a:ext cx="101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4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EC5AE0-D4BE-F947-B377-FB73278FD741}" type="slidenum">
              <a:rPr lang="en-US" sz="1000" baseline="0" smtClean="0">
                <a:solidFill>
                  <a:schemeClr val="tx1"/>
                </a:solidFill>
              </a:rPr>
              <a:pPr/>
              <a:t>‹#›</a:t>
            </a:fld>
            <a:endParaRPr lang="en-US" sz="1000" baseline="0" dirty="0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87444" y="1124954"/>
            <a:ext cx="2879130" cy="37038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>
            <a:lvl1pPr marL="285750" indent="-285750">
              <a:buFont typeface="Wingdings" charset="2"/>
              <a:buChar char="§"/>
              <a:defRPr sz="2000" baseline="0">
                <a:solidFill>
                  <a:schemeClr val="tx1"/>
                </a:solidFill>
              </a:defRPr>
            </a:lvl1pPr>
            <a:lvl2pPr marL="742932" indent="-285750">
              <a:buFont typeface="Wingdings" charset="2"/>
              <a:buChar char="§"/>
              <a:defRPr sz="1800">
                <a:solidFill>
                  <a:schemeClr val="tx1"/>
                </a:solidFill>
              </a:defRPr>
            </a:lvl2pPr>
            <a:lvl3pPr marL="1200114" indent="-285750">
              <a:buFont typeface="Wingdings" charset="2"/>
              <a:buChar char="§"/>
              <a:defRPr sz="1600">
                <a:solidFill>
                  <a:schemeClr val="tx1"/>
                </a:solidFill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Left aligned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3617983" y="1124954"/>
            <a:ext cx="2879130" cy="37038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>
            <a:lvl1pPr marL="0" indent="0">
              <a:buFont typeface="Wingdings" charset="2"/>
              <a:buNone/>
              <a:defRPr sz="2000" baseline="0">
                <a:solidFill>
                  <a:schemeClr val="tx1"/>
                </a:solidFill>
              </a:defRPr>
            </a:lvl1pPr>
            <a:lvl2pPr marL="742932" indent="-285750">
              <a:buFont typeface="Wingdings" charset="2"/>
              <a:buChar char="§"/>
              <a:defRPr sz="1800">
                <a:solidFill>
                  <a:schemeClr val="tx1"/>
                </a:solidFill>
              </a:defRPr>
            </a:lvl2pPr>
            <a:lvl3pPr marL="1200114" indent="-285750">
              <a:buFont typeface="Wingdings" charset="2"/>
              <a:buChar char="§"/>
              <a:defRPr sz="1600">
                <a:solidFill>
                  <a:schemeClr val="tx1"/>
                </a:solidFill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6852054" y="1124954"/>
            <a:ext cx="2879130" cy="37038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>
            <a:lvl1pPr marL="0" indent="0">
              <a:buFont typeface="Wingdings" charset="2"/>
              <a:buNone/>
              <a:defRPr sz="2000" baseline="0">
                <a:solidFill>
                  <a:schemeClr val="tx1"/>
                </a:solidFill>
              </a:defRPr>
            </a:lvl1pPr>
            <a:lvl2pPr marL="742932" indent="-285750">
              <a:buFont typeface="Wingdings" charset="2"/>
              <a:buChar char="§"/>
              <a:defRPr sz="1800">
                <a:solidFill>
                  <a:schemeClr val="tx1"/>
                </a:solidFill>
              </a:defRPr>
            </a:lvl2pPr>
            <a:lvl3pPr marL="1200114" indent="-285750">
              <a:buFont typeface="Wingdings" charset="2"/>
              <a:buChar char="§"/>
              <a:defRPr sz="1600">
                <a:solidFill>
                  <a:schemeClr val="tx1"/>
                </a:solidFill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387350" y="628650"/>
            <a:ext cx="2879725" cy="496888"/>
          </a:xfrm>
          <a:prstGeom prst="rect">
            <a:avLst/>
          </a:prstGeom>
          <a:solidFill>
            <a:schemeClr val="tx1"/>
          </a:solidFill>
        </p:spPr>
        <p:txBody>
          <a:bodyPr anchor="ctr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182" indent="0">
              <a:buNone/>
              <a:defRPr/>
            </a:lvl2pPr>
            <a:lvl3pPr marL="914364" indent="0">
              <a:buNone/>
              <a:defRPr/>
            </a:lvl3pPr>
            <a:lvl4pPr marL="1371546" indent="0">
              <a:buNone/>
              <a:defRPr/>
            </a:lvl4pPr>
            <a:lvl5pPr marL="1828727" indent="0">
              <a:buNone/>
              <a:defRPr/>
            </a:lvl5pPr>
          </a:lstStyle>
          <a:p>
            <a:pPr lvl="0"/>
            <a:r>
              <a:rPr lang="en-US" dirty="0"/>
              <a:t>Title 1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3616568" y="628214"/>
            <a:ext cx="2879725" cy="496888"/>
          </a:xfrm>
          <a:prstGeom prst="rect">
            <a:avLst/>
          </a:prstGeom>
          <a:solidFill>
            <a:schemeClr val="tx1"/>
          </a:solidFill>
        </p:spPr>
        <p:txBody>
          <a:bodyPr anchor="ctr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182" indent="0">
              <a:buNone/>
              <a:defRPr/>
            </a:lvl2pPr>
            <a:lvl3pPr marL="914364" indent="0">
              <a:buNone/>
              <a:defRPr/>
            </a:lvl3pPr>
            <a:lvl4pPr marL="1371546" indent="0">
              <a:buNone/>
              <a:defRPr/>
            </a:lvl4pPr>
            <a:lvl5pPr marL="1828727" indent="0">
              <a:buNone/>
              <a:defRPr/>
            </a:lvl5pPr>
          </a:lstStyle>
          <a:p>
            <a:pPr lvl="0"/>
            <a:r>
              <a:rPr lang="en-US" dirty="0"/>
              <a:t>Title 2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6845786" y="628066"/>
            <a:ext cx="2879725" cy="496888"/>
          </a:xfrm>
          <a:prstGeom prst="rect">
            <a:avLst/>
          </a:prstGeom>
          <a:solidFill>
            <a:schemeClr val="tx1"/>
          </a:solidFill>
        </p:spPr>
        <p:txBody>
          <a:bodyPr anchor="ctr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182" indent="0">
              <a:buNone/>
              <a:defRPr/>
            </a:lvl2pPr>
            <a:lvl3pPr marL="914364" indent="0">
              <a:buNone/>
              <a:defRPr/>
            </a:lvl3pPr>
            <a:lvl4pPr marL="1371546" indent="0">
              <a:buNone/>
              <a:defRPr/>
            </a:lvl4pPr>
            <a:lvl5pPr marL="1828727" indent="0">
              <a:buNone/>
              <a:defRPr/>
            </a:lvl5pPr>
          </a:lstStyle>
          <a:p>
            <a:pPr lvl="0"/>
            <a:r>
              <a:rPr lang="en-US" dirty="0"/>
              <a:t>Title 3</a:t>
            </a:r>
          </a:p>
        </p:txBody>
      </p:sp>
    </p:spTree>
    <p:extLst>
      <p:ext uri="{BB962C8B-B14F-4D97-AF65-F5344CB8AC3E}">
        <p14:creationId xmlns:p14="http://schemas.microsoft.com/office/powerpoint/2010/main" val="1298099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EC5AE0-D4BE-F947-B377-FB73278FD741}" type="slidenum">
              <a:rPr lang="en-US" sz="1000" baseline="0" smtClean="0">
                <a:solidFill>
                  <a:schemeClr val="tx1"/>
                </a:solidFill>
              </a:rPr>
              <a:pPr/>
              <a:t>‹#›</a:t>
            </a:fld>
            <a:endParaRPr lang="en-US" sz="1000" baseline="0" dirty="0">
              <a:solidFill>
                <a:schemeClr val="tx1"/>
              </a:solidFill>
            </a:endParaRPr>
          </a:p>
        </p:txBody>
      </p:sp>
      <p:pic>
        <p:nvPicPr>
          <p:cNvPr id="4" name="Picture 3" descr="A picture containing flower, drawing&#10;&#10;Description automatically generated">
            <a:extLst>
              <a:ext uri="{FF2B5EF4-FFF2-40B4-BE49-F238E27FC236}">
                <a16:creationId xmlns:a16="http://schemas.microsoft.com/office/drawing/2014/main" id="{D36F1A8E-323E-5242-BECB-ECF89CE9E7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016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319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 txBox="1">
            <a:spLocks/>
          </p:cNvSpPr>
          <p:nvPr userDrawn="1"/>
        </p:nvSpPr>
        <p:spPr>
          <a:xfrm>
            <a:off x="9731184" y="53392"/>
            <a:ext cx="364520" cy="235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baseline="0" dirty="0">
              <a:solidFill>
                <a:schemeClr val="tx1"/>
              </a:solidFill>
            </a:endParaRPr>
          </a:p>
        </p:txBody>
      </p:sp>
      <p:pic>
        <p:nvPicPr>
          <p:cNvPr id="4" name="Picture 3" descr="A picture containing flower, drawing&#10;&#10;Description automatically generated">
            <a:extLst>
              <a:ext uri="{FF2B5EF4-FFF2-40B4-BE49-F238E27FC236}">
                <a16:creationId xmlns:a16="http://schemas.microsoft.com/office/drawing/2014/main" id="{CD26FFEE-01F0-B240-8F3A-FC81114262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0160000" cy="57150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909" y="5183025"/>
            <a:ext cx="1290320" cy="320040"/>
          </a:xfrm>
          <a:prstGeom prst="rect">
            <a:avLst/>
          </a:prstGeom>
        </p:spPr>
      </p:pic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924796C5-413D-954A-83CA-BA79B94E15A9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9366047" y="5007229"/>
            <a:ext cx="564189" cy="50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43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93456" r:id="rId1"/>
    <p:sldLayoutId id="2147493505" r:id="rId2"/>
    <p:sldLayoutId id="2147493470" r:id="rId3"/>
    <p:sldLayoutId id="2147493507" r:id="rId4"/>
    <p:sldLayoutId id="2147493457" r:id="rId5"/>
    <p:sldLayoutId id="2147493459" r:id="rId6"/>
    <p:sldLayoutId id="2147493475" r:id="rId7"/>
    <p:sldLayoutId id="2147493487" r:id="rId8"/>
    <p:sldLayoutId id="2147493488" r:id="rId9"/>
    <p:sldLayoutId id="2147493502" r:id="rId10"/>
    <p:sldLayoutId id="2147493503" r:id="rId11"/>
    <p:sldLayoutId id="2147493504" r:id="rId12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5000" b="0" i="0" kern="1200">
          <a:solidFill>
            <a:schemeClr val="tx2">
              <a:lumMod val="75000"/>
            </a:schemeClr>
          </a:solidFill>
          <a:latin typeface="Arial"/>
          <a:ea typeface="+mj-ea"/>
          <a:cs typeface="+mj-cs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Wingdings" charset="2"/>
        <a:buChar char="§"/>
        <a:defRPr sz="3000" kern="1200">
          <a:solidFill>
            <a:schemeClr val="tx2">
              <a:lumMod val="75000"/>
            </a:schemeClr>
          </a:solidFill>
          <a:latin typeface="Arial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Wingdings" charset="2"/>
        <a:buChar char="§"/>
        <a:defRPr sz="3000" kern="1200">
          <a:solidFill>
            <a:schemeClr val="tx2">
              <a:lumMod val="75000"/>
            </a:schemeClr>
          </a:solidFill>
          <a:latin typeface="Arial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Wingdings" charset="2"/>
        <a:buChar char="§"/>
        <a:defRPr sz="3000" kern="1200">
          <a:solidFill>
            <a:schemeClr val="tx2">
              <a:lumMod val="75000"/>
            </a:schemeClr>
          </a:solidFill>
          <a:latin typeface="Arial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3000" kern="1200">
          <a:solidFill>
            <a:schemeClr val="tx2">
              <a:lumMod val="75000"/>
            </a:schemeClr>
          </a:solidFill>
          <a:latin typeface="Arial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3000" kern="1200">
          <a:solidFill>
            <a:schemeClr val="tx2">
              <a:lumMod val="75000"/>
            </a:schemeClr>
          </a:solidFill>
          <a:latin typeface="Arial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CSS/clear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CSS/Pseudo-elements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CSS/position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CSS/position#Result_3" TargetMode="Externa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CSS/z-index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numberboo/pen/pooxdeE" TargetMode="External"/><Relationship Id="rId2" Type="http://schemas.openxmlformats.org/officeDocument/2006/relationships/hyperlink" Target="https://developer.mozilla.org/en-US/docs/Web/CSS/scroll-padding" TargetMode="Externa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CSS/scroll-behavior" TargetMode="Externa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w3schools.com/cssref/css_entities.asp" TargetMode="Externa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CSS/position" TargetMode="External"/><Relationship Id="rId2" Type="http://schemas.openxmlformats.org/officeDocument/2006/relationships/hyperlink" Target="https://developer.mozilla.org/en-US/docs/Learn/CSS/CSS_layout/Floats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ss-tricks.com/almanac/properties/p/position/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Learn/CSS/CSS_layout/Floats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CSS/float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FWDP 1000 – Day 7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Course: 		Web Development 1</a:t>
            </a:r>
          </a:p>
          <a:p>
            <a:r>
              <a:rPr lang="en-US" dirty="0"/>
              <a:t>Instructor: 	Martha Villa Martin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518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7C87846-CD92-4864-AA88-93C0DB9B1659}"/>
              </a:ext>
            </a:extLst>
          </p:cNvPr>
          <p:cNvSpPr/>
          <p:nvPr/>
        </p:nvSpPr>
        <p:spPr>
          <a:xfrm>
            <a:off x="5638189" y="4054220"/>
            <a:ext cx="3065390" cy="722540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C3D865-255C-425B-8E75-A35454347A16}"/>
              </a:ext>
            </a:extLst>
          </p:cNvPr>
          <p:cNvSpPr/>
          <p:nvPr/>
        </p:nvSpPr>
        <p:spPr>
          <a:xfrm>
            <a:off x="5629030" y="1569720"/>
            <a:ext cx="3065390" cy="150876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9BEB0C-3ED2-4788-88F8-2F7ABC00C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889" y="1476117"/>
            <a:ext cx="4859291" cy="3402419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To prevent floated elements from expanding outside of their containers, we can use the CSS </a:t>
            </a:r>
            <a:r>
              <a:rPr lang="en-CA" dirty="0">
                <a:latin typeface="Consolas" panose="020B0609020204030204" pitchFamily="49" charset="0"/>
              </a:rPr>
              <a:t>clear</a:t>
            </a:r>
            <a:r>
              <a:rPr lang="en-CA" dirty="0"/>
              <a:t> property on the next element.</a:t>
            </a:r>
          </a:p>
          <a:p>
            <a:pPr marL="0" indent="0">
              <a:buNone/>
            </a:pPr>
            <a:r>
              <a:rPr lang="en-CA" dirty="0"/>
              <a:t>It still won’t look great though.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14C5EF-F5A7-4056-B16F-A35F5DF92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Clearing Floats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3F7709-01D6-434C-B45B-4D19CFAE4785}"/>
              </a:ext>
            </a:extLst>
          </p:cNvPr>
          <p:cNvSpPr/>
          <p:nvPr/>
        </p:nvSpPr>
        <p:spPr>
          <a:xfrm>
            <a:off x="5509724" y="1476117"/>
            <a:ext cx="3322320" cy="3415923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302A95-19C3-4842-A15E-AA3C39F3045B}"/>
              </a:ext>
            </a:extLst>
          </p:cNvPr>
          <p:cNvSpPr txBox="1"/>
          <p:nvPr/>
        </p:nvSpPr>
        <p:spPr>
          <a:xfrm>
            <a:off x="5629030" y="1571733"/>
            <a:ext cx="30653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Lorem ipsum dolor sit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amet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adipiscing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elit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. Nunc ac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molestie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ante.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Fusce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semper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fermentum. In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pellentes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ipsum dolor sit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amet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adipiscing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elit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. Nunc ac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molestie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ante.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Fusce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semper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fermentum. In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felis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justo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, 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CBF5EB-1655-4211-BE0C-E3260BBCD258}"/>
              </a:ext>
            </a:extLst>
          </p:cNvPr>
          <p:cNvSpPr txBox="1"/>
          <p:nvPr/>
        </p:nvSpPr>
        <p:spPr>
          <a:xfrm>
            <a:off x="6907734" y="2575560"/>
            <a:ext cx="17866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dolor sit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amet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adipiscing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elit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EDA6DF-7EF2-47D8-9842-CFEECBF87DDA}"/>
              </a:ext>
            </a:extLst>
          </p:cNvPr>
          <p:cNvSpPr txBox="1"/>
          <p:nvPr/>
        </p:nvSpPr>
        <p:spPr>
          <a:xfrm>
            <a:off x="5781910" y="4054220"/>
            <a:ext cx="8899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>
                <a:solidFill>
                  <a:schemeClr val="accent4">
                    <a:lumMod val="50000"/>
                  </a:schemeClr>
                </a:solidFill>
              </a:rPr>
              <a:t>Heading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90C7E1-FC61-4C6E-9285-173CB330E525}"/>
              </a:ext>
            </a:extLst>
          </p:cNvPr>
          <p:cNvSpPr txBox="1"/>
          <p:nvPr/>
        </p:nvSpPr>
        <p:spPr>
          <a:xfrm>
            <a:off x="5781642" y="4345873"/>
            <a:ext cx="28213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Lorem ipsum dolor sit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amet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adipiscing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elit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. Nunc ac dolor sit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amet</a:t>
            </a:r>
            <a:endParaRPr lang="en-CA" sz="11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8" name="Picture 17" descr="A cat sitting on a chair&#10;&#10;Description automatically generated with medium confidence">
            <a:extLst>
              <a:ext uri="{FF2B5EF4-FFF2-40B4-BE49-F238E27FC236}">
                <a16:creationId xmlns:a16="http://schemas.microsoft.com/office/drawing/2014/main" id="{0A6892E0-C134-42F9-9FE0-069F59DBDB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84" t="-227" r="21161" b="227"/>
          <a:stretch/>
        </p:blipFill>
        <p:spPr>
          <a:xfrm>
            <a:off x="5781910" y="2680426"/>
            <a:ext cx="1068334" cy="128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978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2645B4-B133-4AF0-A97F-3DA5F2556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There are four main values for the </a:t>
            </a:r>
            <a:r>
              <a:rPr lang="en-CA" dirty="0">
                <a:latin typeface="Consolas" panose="020B0609020204030204" pitchFamily="49" charset="0"/>
              </a:rPr>
              <a:t>clear</a:t>
            </a:r>
            <a:r>
              <a:rPr lang="en-CA" dirty="0"/>
              <a:t> property: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	clear: left;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	clear: right;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	clear: none;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	clear: both;</a:t>
            </a:r>
            <a:endParaRPr lang="en-CA" dirty="0"/>
          </a:p>
          <a:p>
            <a:pPr marL="0" indent="0">
              <a:buNone/>
            </a:pPr>
            <a:r>
              <a:rPr lang="en-CA" sz="18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https://developer.mozilla.org/en-US/docs/Web/CSS/clear</a:t>
            </a:r>
            <a:r>
              <a:rPr lang="en-CA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77D5F8-FA8B-4F66-80E6-A2173215D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CSS Clear Syntax</a:t>
            </a:r>
          </a:p>
        </p:txBody>
      </p:sp>
    </p:spTree>
    <p:extLst>
      <p:ext uri="{BB962C8B-B14F-4D97-AF65-F5344CB8AC3E}">
        <p14:creationId xmlns:p14="http://schemas.microsoft.com/office/powerpoint/2010/main" val="686273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08D616-4919-470A-AC35-94159C589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889" y="1476117"/>
            <a:ext cx="8438891" cy="954663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The most common solution to clearing floats is to add this code to the element that contains the floated element.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06C42B-AE16-4B84-88FC-41AD5738B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Clearfix</a:t>
            </a:r>
            <a:r>
              <a:rPr lang="en-CA" dirty="0"/>
              <a:t> Hack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33ED728-0329-45AC-8FD6-859A6E31EF66}"/>
              </a:ext>
            </a:extLst>
          </p:cNvPr>
          <p:cNvCxnSpPr>
            <a:cxnSpLocks/>
          </p:cNvCxnSpPr>
          <p:nvPr/>
        </p:nvCxnSpPr>
        <p:spPr>
          <a:xfrm>
            <a:off x="2773680" y="2857500"/>
            <a:ext cx="634579" cy="410392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212C6F-35B8-4A78-9D40-A519A556F4AA}"/>
              </a:ext>
            </a:extLst>
          </p:cNvPr>
          <p:cNvSpPr txBox="1"/>
          <p:nvPr/>
        </p:nvSpPr>
        <p:spPr>
          <a:xfrm>
            <a:off x="2773680" y="3268981"/>
            <a:ext cx="259077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.container::after {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	content: "";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	display: block;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	</a:t>
            </a:r>
            <a:r>
              <a:rPr lang="en-US" sz="1800" dirty="0">
                <a:latin typeface="Consolas" panose="020B0609020204030204" pitchFamily="49" charset="0"/>
              </a:rPr>
              <a:t>clear: both;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}</a:t>
            </a:r>
            <a:endParaRPr lang="en-CA" sz="1800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DEED55-68CF-4674-BBD9-AD1D38E2BB69}"/>
              </a:ext>
            </a:extLst>
          </p:cNvPr>
          <p:cNvSpPr txBox="1"/>
          <p:nvPr/>
        </p:nvSpPr>
        <p:spPr>
          <a:xfrm>
            <a:off x="619489" y="2490498"/>
            <a:ext cx="2558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Class or element name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EA8ABCB-AC0C-492A-9B2E-A65F09E2298B}"/>
              </a:ext>
            </a:extLst>
          </p:cNvPr>
          <p:cNvCxnSpPr>
            <a:cxnSpLocks/>
          </p:cNvCxnSpPr>
          <p:nvPr/>
        </p:nvCxnSpPr>
        <p:spPr>
          <a:xfrm flipH="1">
            <a:off x="4688428" y="2873829"/>
            <a:ext cx="594510" cy="410392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1F0DC15-790D-4A30-8D90-A361B1087DD5}"/>
              </a:ext>
            </a:extLst>
          </p:cNvPr>
          <p:cNvSpPr txBox="1"/>
          <p:nvPr/>
        </p:nvSpPr>
        <p:spPr>
          <a:xfrm>
            <a:off x="5282938" y="2641266"/>
            <a:ext cx="2026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Pseudo-element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0B1F99-B836-4142-A9D9-1C6C8E4510A1}"/>
              </a:ext>
            </a:extLst>
          </p:cNvPr>
          <p:cNvCxnSpPr>
            <a:cxnSpLocks/>
          </p:cNvCxnSpPr>
          <p:nvPr/>
        </p:nvCxnSpPr>
        <p:spPr>
          <a:xfrm flipH="1" flipV="1">
            <a:off x="4854978" y="4335305"/>
            <a:ext cx="1018952" cy="206215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7ADB5B6-5D6B-4454-9B90-070F0523CC04}"/>
              </a:ext>
            </a:extLst>
          </p:cNvPr>
          <p:cNvSpPr txBox="1"/>
          <p:nvPr/>
        </p:nvSpPr>
        <p:spPr>
          <a:xfrm>
            <a:off x="5873930" y="4365310"/>
            <a:ext cx="2682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Clear left and right floats</a:t>
            </a:r>
          </a:p>
        </p:txBody>
      </p:sp>
    </p:spTree>
    <p:extLst>
      <p:ext uri="{BB962C8B-B14F-4D97-AF65-F5344CB8AC3E}">
        <p14:creationId xmlns:p14="http://schemas.microsoft.com/office/powerpoint/2010/main" val="3792476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0F013-2724-4020-886B-5769D71E6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Pseudo Elements</a:t>
            </a:r>
          </a:p>
        </p:txBody>
      </p:sp>
    </p:spTree>
    <p:extLst>
      <p:ext uri="{BB962C8B-B14F-4D97-AF65-F5344CB8AC3E}">
        <p14:creationId xmlns:p14="http://schemas.microsoft.com/office/powerpoint/2010/main" val="4289138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C33AAD-0B84-4C11-BB79-B793DC544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A pseudo-element is a part of an existing HTML element that can be selected and styled.</a:t>
            </a:r>
          </a:p>
          <a:p>
            <a:pPr marL="0" indent="0">
              <a:buNone/>
            </a:pPr>
            <a:r>
              <a:rPr lang="en-CA" dirty="0"/>
              <a:t>For example: the first letter or the first line of some text.</a:t>
            </a:r>
          </a:p>
          <a:p>
            <a:pPr marL="0" indent="0">
              <a:buNone/>
            </a:pPr>
            <a:r>
              <a:rPr lang="en-CA" dirty="0"/>
              <a:t>Two common pseudo-elements are </a:t>
            </a:r>
            <a:r>
              <a:rPr lang="en-CA" b="1" dirty="0"/>
              <a:t>::before </a:t>
            </a:r>
            <a:r>
              <a:rPr lang="en-CA" dirty="0"/>
              <a:t>and </a:t>
            </a:r>
            <a:r>
              <a:rPr lang="en-CA" b="1" dirty="0"/>
              <a:t>::after</a:t>
            </a:r>
            <a:r>
              <a:rPr lang="en-CA" dirty="0"/>
              <a:t>. They </a:t>
            </a:r>
            <a:r>
              <a:rPr lang="en-US" dirty="0"/>
              <a:t>act like a new element was added to the HTML.</a:t>
            </a:r>
            <a:endParaRPr lang="en-CA" dirty="0"/>
          </a:p>
          <a:p>
            <a:pPr marL="0" indent="0">
              <a:buNone/>
            </a:pPr>
            <a:endParaRPr lang="en-CA" sz="1600" dirty="0"/>
          </a:p>
          <a:p>
            <a:pPr marL="0" indent="0">
              <a:buNone/>
            </a:pPr>
            <a:r>
              <a:rPr lang="en-CA" sz="18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https://developer.mozilla.org/en-US/docs/Web/CSS/Pseudo-elements</a:t>
            </a:r>
            <a:r>
              <a:rPr lang="en-CA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805AB2-016C-4F16-8CCA-6C14643D1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CA" dirty="0"/>
              <a:t>SS Pseudo Elements</a:t>
            </a:r>
          </a:p>
        </p:txBody>
      </p:sp>
    </p:spTree>
    <p:extLst>
      <p:ext uri="{BB962C8B-B14F-4D97-AF65-F5344CB8AC3E}">
        <p14:creationId xmlns:p14="http://schemas.microsoft.com/office/powerpoint/2010/main" val="1465380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08D616-4919-470A-AC35-94159C589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889" y="1476117"/>
            <a:ext cx="8438891" cy="954663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The pseudo-element selector must first select an element by its type, class, or ID. Then it can target the pseudo-element.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06C42B-AE16-4B84-88FC-41AD5738B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Pseudo Element Syntax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33ED728-0329-45AC-8FD6-859A6E31EF66}"/>
              </a:ext>
            </a:extLst>
          </p:cNvPr>
          <p:cNvCxnSpPr>
            <a:cxnSpLocks/>
          </p:cNvCxnSpPr>
          <p:nvPr/>
        </p:nvCxnSpPr>
        <p:spPr>
          <a:xfrm>
            <a:off x="3802380" y="3154680"/>
            <a:ext cx="342900" cy="434340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212C6F-35B8-4A78-9D40-A519A556F4AA}"/>
              </a:ext>
            </a:extLst>
          </p:cNvPr>
          <p:cNvSpPr txBox="1"/>
          <p:nvPr/>
        </p:nvSpPr>
        <p:spPr>
          <a:xfrm>
            <a:off x="3802380" y="3497581"/>
            <a:ext cx="26725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p::first-letter {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	font-size: 2rem;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	color: red;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}</a:t>
            </a:r>
            <a:endParaRPr lang="en-CA" sz="1800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DEED55-68CF-4674-BBD9-AD1D38E2BB69}"/>
              </a:ext>
            </a:extLst>
          </p:cNvPr>
          <p:cNvSpPr txBox="1"/>
          <p:nvPr/>
        </p:nvSpPr>
        <p:spPr>
          <a:xfrm>
            <a:off x="1648189" y="2719098"/>
            <a:ext cx="2497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Double colon indicates a pseudo-element</a:t>
            </a:r>
          </a:p>
        </p:txBody>
      </p:sp>
    </p:spTree>
    <p:extLst>
      <p:ext uri="{BB962C8B-B14F-4D97-AF65-F5344CB8AC3E}">
        <p14:creationId xmlns:p14="http://schemas.microsoft.com/office/powerpoint/2010/main" val="688184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4AEB538-F464-4B58-9B4A-092906271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889" y="1476117"/>
            <a:ext cx="8438891" cy="1686165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Pseudo-elements should </a:t>
            </a:r>
            <a:r>
              <a:rPr lang="en-CA" b="1" dirty="0"/>
              <a:t>not </a:t>
            </a:r>
            <a:r>
              <a:rPr lang="en-CA" dirty="0"/>
              <a:t>be used for content and only to add to the design.</a:t>
            </a:r>
          </a:p>
          <a:p>
            <a:pPr marL="0" indent="0">
              <a:buNone/>
            </a:pPr>
            <a:r>
              <a:rPr lang="en-CA" dirty="0"/>
              <a:t>The content should make sense without the pseudo-element.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1B0E44-4833-4BCC-8EEA-E8136432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Pseudo Elements for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7A9D66-ABC7-4E47-ABCA-E74242DAF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431" y="3774383"/>
            <a:ext cx="1409897" cy="600159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2BA93908-E72D-433E-B2F4-E872B253F91C}"/>
              </a:ext>
            </a:extLst>
          </p:cNvPr>
          <p:cNvSpPr txBox="1">
            <a:spLocks/>
          </p:cNvSpPr>
          <p:nvPr/>
        </p:nvSpPr>
        <p:spPr>
          <a:xfrm>
            <a:off x="1599695" y="3513077"/>
            <a:ext cx="2934206" cy="1122776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dirty="0"/>
              <a:t>.</a:t>
            </a:r>
            <a:r>
              <a:rPr lang="en-CA" sz="2000" b="1" dirty="0">
                <a:latin typeface="Consolas" panose="020B0609020204030204" pitchFamily="49" charset="0"/>
              </a:rPr>
              <a:t>read-more::after {</a:t>
            </a:r>
            <a:br>
              <a:rPr lang="en-CA" sz="2000" b="1" dirty="0">
                <a:latin typeface="Consolas" panose="020B0609020204030204" pitchFamily="49" charset="0"/>
              </a:rPr>
            </a:br>
            <a:r>
              <a:rPr lang="en-CA" sz="2000" b="1" dirty="0">
                <a:latin typeface="Consolas" panose="020B0609020204030204" pitchFamily="49" charset="0"/>
              </a:rPr>
              <a:t>	content: '→';</a:t>
            </a:r>
            <a:br>
              <a:rPr lang="en-CA" sz="2000" b="1" dirty="0">
                <a:latin typeface="Consolas" panose="020B0609020204030204" pitchFamily="49" charset="0"/>
              </a:rPr>
            </a:br>
            <a:r>
              <a:rPr lang="en-CA" sz="2000" b="1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964FDA4-D2F1-4291-AE66-FC4BDFADA015}"/>
              </a:ext>
            </a:extLst>
          </p:cNvPr>
          <p:cNvCxnSpPr>
            <a:cxnSpLocks/>
          </p:cNvCxnSpPr>
          <p:nvPr/>
        </p:nvCxnSpPr>
        <p:spPr>
          <a:xfrm flipV="1">
            <a:off x="4533901" y="4074465"/>
            <a:ext cx="1181099" cy="2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678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C33AAD-0B84-4C11-BB79-B793DC544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dirty="0"/>
              <a:t>Pseudo-elements</a:t>
            </a:r>
            <a:r>
              <a:rPr lang="en-CA" dirty="0"/>
              <a:t> are used to style part of an element. </a:t>
            </a:r>
          </a:p>
          <a:p>
            <a:pPr marL="0" indent="0">
              <a:buNone/>
            </a:pPr>
            <a:r>
              <a:rPr lang="en-CA" dirty="0"/>
              <a:t>Example: the first letter of a paragraph.</a:t>
            </a:r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r>
              <a:rPr lang="en-CA" b="1" dirty="0"/>
              <a:t>Pseudo-classes</a:t>
            </a:r>
            <a:r>
              <a:rPr lang="en-CA" dirty="0"/>
              <a:t> are used to style an element based on its state. </a:t>
            </a:r>
          </a:p>
          <a:p>
            <a:pPr marL="0" indent="0">
              <a:buNone/>
            </a:pPr>
            <a:r>
              <a:rPr lang="en-CA" dirty="0"/>
              <a:t>Example: the hover state of a button.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805AB2-016C-4F16-8CCA-6C14643D1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Selectors vs Elements</a:t>
            </a:r>
          </a:p>
        </p:txBody>
      </p:sp>
    </p:spTree>
    <p:extLst>
      <p:ext uri="{BB962C8B-B14F-4D97-AF65-F5344CB8AC3E}">
        <p14:creationId xmlns:p14="http://schemas.microsoft.com/office/powerpoint/2010/main" val="547253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C33AAD-0B84-4C11-BB79-B793DC544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True or False: </a:t>
            </a:r>
            <a:r>
              <a:rPr lang="en-US" dirty="0"/>
              <a:t>The CSS float property should only be used to wrap text around an HTML element.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True or False: </a:t>
            </a:r>
            <a:r>
              <a:rPr lang="en-US" dirty="0"/>
              <a:t>The content inside the </a:t>
            </a:r>
            <a:r>
              <a:rPr lang="en-US" b="1" dirty="0"/>
              <a:t>::before</a:t>
            </a:r>
            <a:r>
              <a:rPr lang="en-US" dirty="0"/>
              <a:t> or </a:t>
            </a:r>
            <a:r>
              <a:rPr lang="en-US" b="1" dirty="0"/>
              <a:t>::after</a:t>
            </a:r>
            <a:r>
              <a:rPr lang="en-US" dirty="0"/>
              <a:t> pseudo element able to be read by screen readers?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805AB2-016C-4F16-8CCA-6C14643D1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3491204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0F013-2724-4020-886B-5769D71E6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CSS Positioning</a:t>
            </a:r>
          </a:p>
        </p:txBody>
      </p:sp>
    </p:spTree>
    <p:extLst>
      <p:ext uri="{BB962C8B-B14F-4D97-AF65-F5344CB8AC3E}">
        <p14:creationId xmlns:p14="http://schemas.microsoft.com/office/powerpoint/2010/main" val="25056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F9355B-E03C-42AD-BD93-9BAA2B946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000" dirty="0"/>
              <a:t>Download the files.</a:t>
            </a:r>
          </a:p>
          <a:p>
            <a:r>
              <a:rPr lang="en-CA" sz="2000" b="1" dirty="0"/>
              <a:t>ONLY </a:t>
            </a:r>
            <a:r>
              <a:rPr lang="en-CA" sz="2000" dirty="0"/>
              <a:t>edit </a:t>
            </a:r>
            <a:r>
              <a:rPr lang="en-CA" sz="2000" b="1" dirty="0"/>
              <a:t>custom-styles.css and the HTML files</a:t>
            </a:r>
            <a:r>
              <a:rPr lang="en-CA" sz="2000" dirty="0"/>
              <a:t> to complete the tasks explained in the files.</a:t>
            </a:r>
          </a:p>
          <a:p>
            <a:r>
              <a:rPr lang="en-CA" sz="2000" dirty="0"/>
              <a:t>Use the Developer Tools to help you complete the tasks.</a:t>
            </a:r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endParaRPr lang="en-CA" sz="2000"/>
          </a:p>
          <a:p>
            <a:pPr marL="0" indent="0">
              <a:buNone/>
            </a:pPr>
            <a:r>
              <a:rPr lang="en-CA" sz="2000"/>
              <a:t>See </a:t>
            </a:r>
            <a:r>
              <a:rPr lang="en-CA" sz="2000" dirty="0"/>
              <a:t>the next slide when you are finished.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62253E-566A-4AC2-9C34-C1B51555D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Morning Review</a:t>
            </a:r>
          </a:p>
        </p:txBody>
      </p:sp>
    </p:spTree>
    <p:extLst>
      <p:ext uri="{BB962C8B-B14F-4D97-AF65-F5344CB8AC3E}">
        <p14:creationId xmlns:p14="http://schemas.microsoft.com/office/powerpoint/2010/main" val="198333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F5809C2-DB24-42C0-AE3F-115EEB512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CSS </a:t>
            </a:r>
            <a:r>
              <a:rPr lang="en-US" dirty="0">
                <a:latin typeface="Consolas" panose="020B0609020204030204" pitchFamily="49" charset="0"/>
              </a:rPr>
              <a:t>position</a:t>
            </a:r>
            <a:r>
              <a:rPr lang="en-US" dirty="0"/>
              <a:t> property sets how an element is positioned in a document. </a:t>
            </a:r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</a:rPr>
              <a:t>top</a:t>
            </a:r>
            <a:r>
              <a:rPr lang="en-US" dirty="0">
                <a:latin typeface="+mj-lt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right</a:t>
            </a:r>
            <a:r>
              <a:rPr lang="en-US" dirty="0">
                <a:latin typeface="+mj-lt"/>
              </a:rPr>
              <a:t> ,</a:t>
            </a:r>
            <a:r>
              <a:rPr lang="en-US" dirty="0">
                <a:latin typeface="Consolas" panose="020B0609020204030204" pitchFamily="49" charset="0"/>
              </a:rPr>
              <a:t> bottom</a:t>
            </a:r>
            <a:r>
              <a:rPr lang="en-US" dirty="0">
                <a:latin typeface="+mj-lt"/>
              </a:rPr>
              <a:t> ,</a:t>
            </a:r>
            <a:r>
              <a:rPr lang="en-US" dirty="0">
                <a:latin typeface="Consolas" panose="020B0609020204030204" pitchFamily="49" charset="0"/>
              </a:rPr>
              <a:t> left </a:t>
            </a:r>
            <a:r>
              <a:rPr lang="en-US" dirty="0"/>
              <a:t>properties determine the final location of positioned elements on the x and y axis.</a:t>
            </a:r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</a:rPr>
              <a:t>z-index</a:t>
            </a:r>
            <a:r>
              <a:rPr lang="en-US" dirty="0"/>
              <a:t> property determines the final location of the positioned elements on the z axis.</a:t>
            </a:r>
          </a:p>
          <a:p>
            <a:pPr marL="0" indent="0">
              <a:buNone/>
            </a:pPr>
            <a:r>
              <a:rPr lang="en-CA" sz="20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https://developer.mozilla.org/en-US/docs/Web/CSS/position</a:t>
            </a: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endParaRPr lang="en-CA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934CE9-8DA9-484F-8E89-2B454A44F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CSS Position Property</a:t>
            </a:r>
          </a:p>
        </p:txBody>
      </p:sp>
    </p:spTree>
    <p:extLst>
      <p:ext uri="{BB962C8B-B14F-4D97-AF65-F5344CB8AC3E}">
        <p14:creationId xmlns:p14="http://schemas.microsoft.com/office/powerpoint/2010/main" val="39994508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0DBF263-76FE-4E0D-8920-7C0D1579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Do </a:t>
            </a:r>
            <a:r>
              <a:rPr lang="en-CA" b="1" dirty="0"/>
              <a:t>not</a:t>
            </a:r>
            <a:r>
              <a:rPr lang="en-CA" dirty="0"/>
              <a:t> overuse the CSS </a:t>
            </a:r>
            <a:r>
              <a:rPr lang="en-CA" dirty="0">
                <a:latin typeface="Consolas" panose="020B0609020204030204" pitchFamily="49" charset="0"/>
              </a:rPr>
              <a:t>position</a:t>
            </a:r>
            <a:r>
              <a:rPr lang="en-CA" dirty="0"/>
              <a:t> property.</a:t>
            </a:r>
          </a:p>
          <a:p>
            <a:pPr marL="0" indent="0">
              <a:buNone/>
            </a:pPr>
            <a:r>
              <a:rPr lang="en-CA" dirty="0"/>
              <a:t>Flexbox and Grid should be your default ways to handle layout.</a:t>
            </a:r>
          </a:p>
          <a:p>
            <a:pPr marL="0" indent="0">
              <a:buNone/>
            </a:pPr>
            <a:r>
              <a:rPr lang="en-CA" dirty="0"/>
              <a:t>Positioning is used for specific cases when standard methods of layout do not work.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4A96C5-0578-4399-8CD1-CF96A2CFC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Use Position Sparingly</a:t>
            </a:r>
          </a:p>
        </p:txBody>
      </p:sp>
    </p:spTree>
    <p:extLst>
      <p:ext uri="{BB962C8B-B14F-4D97-AF65-F5344CB8AC3E}">
        <p14:creationId xmlns:p14="http://schemas.microsoft.com/office/powerpoint/2010/main" val="28051742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AADE04C-B7FC-4502-AB5D-B254D9110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 position property has five possible values:</a:t>
            </a:r>
          </a:p>
          <a:p>
            <a:pPr lvl="1"/>
            <a:r>
              <a:rPr lang="en-CA" sz="2000" dirty="0">
                <a:latin typeface="Consolas" panose="020B0609020204030204" pitchFamily="49" charset="0"/>
              </a:rPr>
              <a:t>static</a:t>
            </a:r>
          </a:p>
          <a:p>
            <a:pPr lvl="1"/>
            <a:r>
              <a:rPr lang="en-CA" sz="2000" dirty="0">
                <a:latin typeface="Consolas" panose="020B0609020204030204" pitchFamily="49" charset="0"/>
              </a:rPr>
              <a:t>relative</a:t>
            </a:r>
          </a:p>
          <a:p>
            <a:pPr lvl="1"/>
            <a:r>
              <a:rPr lang="en-CA" sz="2000" dirty="0">
                <a:latin typeface="Consolas" panose="020B0609020204030204" pitchFamily="49" charset="0"/>
              </a:rPr>
              <a:t>absolute</a:t>
            </a:r>
          </a:p>
          <a:p>
            <a:pPr lvl="1"/>
            <a:r>
              <a:rPr lang="en-CA" sz="2000" dirty="0">
                <a:latin typeface="Consolas" panose="020B0609020204030204" pitchFamily="49" charset="0"/>
              </a:rPr>
              <a:t>fixed</a:t>
            </a:r>
          </a:p>
          <a:p>
            <a:pPr lvl="1"/>
            <a:r>
              <a:rPr lang="en-CA" sz="2000" dirty="0">
                <a:latin typeface="Consolas" panose="020B0609020204030204" pitchFamily="49" charset="0"/>
              </a:rPr>
              <a:t>sticky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FE9F40-2130-4673-B419-4ECAEFF7B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CSS Position Values</a:t>
            </a:r>
          </a:p>
        </p:txBody>
      </p:sp>
    </p:spTree>
    <p:extLst>
      <p:ext uri="{BB962C8B-B14F-4D97-AF65-F5344CB8AC3E}">
        <p14:creationId xmlns:p14="http://schemas.microsoft.com/office/powerpoint/2010/main" val="2748502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20CC41C-5D36-4476-83A4-0D13A2C35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In addition to setting position, you may also use these CSS properties but they are not required:</a:t>
            </a:r>
          </a:p>
          <a:p>
            <a:pPr lvl="1"/>
            <a:r>
              <a:rPr lang="en-CA" sz="2000" dirty="0">
                <a:latin typeface="Consolas" panose="020B0609020204030204" pitchFamily="49" charset="0"/>
              </a:rPr>
              <a:t>top</a:t>
            </a:r>
          </a:p>
          <a:p>
            <a:pPr lvl="1"/>
            <a:r>
              <a:rPr lang="en-CA" sz="2000" dirty="0">
                <a:latin typeface="Consolas" panose="020B0609020204030204" pitchFamily="49" charset="0"/>
              </a:rPr>
              <a:t>bottom</a:t>
            </a:r>
          </a:p>
          <a:p>
            <a:pPr lvl="1"/>
            <a:r>
              <a:rPr lang="en-CA" sz="2000" dirty="0">
                <a:latin typeface="Consolas" panose="020B0609020204030204" pitchFamily="49" charset="0"/>
              </a:rPr>
              <a:t>left</a:t>
            </a:r>
          </a:p>
          <a:p>
            <a:pPr lvl="1"/>
            <a:r>
              <a:rPr lang="en-CA" sz="2000" dirty="0">
                <a:latin typeface="Consolas" panose="020B0609020204030204" pitchFamily="49" charset="0"/>
              </a:rPr>
              <a:t>right</a:t>
            </a:r>
          </a:p>
          <a:p>
            <a:pPr lvl="1"/>
            <a:r>
              <a:rPr lang="en-CA" sz="2000" dirty="0">
                <a:latin typeface="Consolas" panose="020B0609020204030204" pitchFamily="49" charset="0"/>
              </a:rPr>
              <a:t>z-index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13DD19-6A6E-4B89-8FF7-C393EF44F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Related Properties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C9D0DBFD-A468-622F-C84A-3932156D30AF}"/>
              </a:ext>
            </a:extLst>
          </p:cNvPr>
          <p:cNvSpPr/>
          <p:nvPr/>
        </p:nvSpPr>
        <p:spPr>
          <a:xfrm>
            <a:off x="2491482" y="2568539"/>
            <a:ext cx="226032" cy="80138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6D4816B2-B70F-8A53-6778-313EA9C4BABF}"/>
              </a:ext>
            </a:extLst>
          </p:cNvPr>
          <p:cNvSpPr/>
          <p:nvPr/>
        </p:nvSpPr>
        <p:spPr>
          <a:xfrm>
            <a:off x="2517168" y="3566955"/>
            <a:ext cx="226032" cy="80138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1DE4C2CC-B92E-F620-B89E-EC302DD86909}"/>
              </a:ext>
            </a:extLst>
          </p:cNvPr>
          <p:cNvSpPr/>
          <p:nvPr/>
        </p:nvSpPr>
        <p:spPr>
          <a:xfrm>
            <a:off x="2542853" y="4509349"/>
            <a:ext cx="174661" cy="41619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4119EE-5372-3C1E-A17C-928DE51CDE22}"/>
              </a:ext>
            </a:extLst>
          </p:cNvPr>
          <p:cNvSpPr txBox="1"/>
          <p:nvPr/>
        </p:nvSpPr>
        <p:spPr>
          <a:xfrm>
            <a:off x="2907585" y="2807994"/>
            <a:ext cx="1530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Vertical axis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4661B5-2A44-5E89-758A-4F3ED028990B}"/>
              </a:ext>
            </a:extLst>
          </p:cNvPr>
          <p:cNvSpPr txBox="1"/>
          <p:nvPr/>
        </p:nvSpPr>
        <p:spPr>
          <a:xfrm>
            <a:off x="2907585" y="3782981"/>
            <a:ext cx="1818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Horizontal axis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FF40BB-CF78-47C9-718E-8ECCA9973774}"/>
              </a:ext>
            </a:extLst>
          </p:cNvPr>
          <p:cNvSpPr txBox="1"/>
          <p:nvPr/>
        </p:nvSpPr>
        <p:spPr>
          <a:xfrm>
            <a:off x="2907585" y="4503830"/>
            <a:ext cx="1818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Stacking</a:t>
            </a:r>
          </a:p>
        </p:txBody>
      </p:sp>
    </p:spTree>
    <p:extLst>
      <p:ext uri="{BB962C8B-B14F-4D97-AF65-F5344CB8AC3E}">
        <p14:creationId xmlns:p14="http://schemas.microsoft.com/office/powerpoint/2010/main" val="27898745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C081D2C-95E5-40B0-AFC1-C6A7780B5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This is the default value of the position property for every HTML element and means the element will appear where it is in the HTML document.</a:t>
            </a:r>
          </a:p>
          <a:p>
            <a:pPr marL="0" indent="0">
              <a:buNone/>
            </a:pPr>
            <a:r>
              <a:rPr lang="en-CA" dirty="0"/>
              <a:t>The </a:t>
            </a:r>
            <a:r>
              <a:rPr lang="en-CA" dirty="0">
                <a:latin typeface="Consolas" panose="020B0609020204030204" pitchFamily="49" charset="0"/>
              </a:rPr>
              <a:t>top, bottom, left, right, z-index</a:t>
            </a:r>
            <a:r>
              <a:rPr lang="en-CA" dirty="0">
                <a:latin typeface="+mj-lt"/>
              </a:rPr>
              <a:t> </a:t>
            </a:r>
            <a:r>
              <a:rPr lang="en-CA" dirty="0"/>
              <a:t>properties are ignored if set on an element with </a:t>
            </a:r>
            <a:r>
              <a:rPr lang="en-CA" dirty="0">
                <a:latin typeface="Consolas" panose="020B0609020204030204" pitchFamily="49" charset="0"/>
              </a:rPr>
              <a:t>position: static</a:t>
            </a:r>
            <a:r>
              <a:rPr lang="en-CA" dirty="0"/>
              <a:t>.</a:t>
            </a:r>
          </a:p>
          <a:p>
            <a:pPr marL="0" indent="0">
              <a:buNone/>
            </a:pPr>
            <a:r>
              <a:rPr lang="en-CA" dirty="0"/>
              <a:t>If you ever use this, it will only be to override another position value.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F060FB-9553-48EB-A52D-77961E076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Static</a:t>
            </a:r>
          </a:p>
        </p:txBody>
      </p:sp>
    </p:spTree>
    <p:extLst>
      <p:ext uri="{BB962C8B-B14F-4D97-AF65-F5344CB8AC3E}">
        <p14:creationId xmlns:p14="http://schemas.microsoft.com/office/powerpoint/2010/main" val="1789033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889BFD-0729-4BC9-90F7-D3449877A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Relative is similar to Static except you can now use </a:t>
            </a:r>
            <a:r>
              <a:rPr lang="en-CA" dirty="0">
                <a:latin typeface="Consolas" panose="020B0609020204030204" pitchFamily="49" charset="0"/>
              </a:rPr>
              <a:t>top, bottom, left, right, z-index</a:t>
            </a:r>
            <a:r>
              <a:rPr lang="en-CA" dirty="0"/>
              <a:t>.</a:t>
            </a:r>
          </a:p>
          <a:p>
            <a:pPr marL="0" indent="0">
              <a:buNone/>
            </a:pPr>
            <a:r>
              <a:rPr lang="en-US" dirty="0"/>
              <a:t>The element is positioned normally then offset </a:t>
            </a:r>
            <a:r>
              <a:rPr lang="en-US" b="1" dirty="0"/>
              <a:t>relative to itself</a:t>
            </a:r>
            <a:r>
              <a:rPr lang="en-US" dirty="0"/>
              <a:t> based on the values of top, right, bottom, and left. </a:t>
            </a:r>
          </a:p>
          <a:p>
            <a:pPr marL="0" indent="0">
              <a:buNone/>
            </a:pPr>
            <a:r>
              <a:rPr lang="en-US" dirty="0"/>
              <a:t>Moving the element does not impact elements around them and the original space for the element remains.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E87502-FA55-45A3-BB4B-9CA323716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Relative </a:t>
            </a:r>
          </a:p>
        </p:txBody>
      </p:sp>
    </p:spTree>
    <p:extLst>
      <p:ext uri="{BB962C8B-B14F-4D97-AF65-F5344CB8AC3E}">
        <p14:creationId xmlns:p14="http://schemas.microsoft.com/office/powerpoint/2010/main" val="18133796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6BCC1A-1FEC-4CDE-8B28-02515AAE6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9461" y="3017682"/>
            <a:ext cx="3403871" cy="1622898"/>
          </a:xfrm>
          <a:ln w="28575"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CA" sz="2000" dirty="0">
                <a:latin typeface="Consolas" panose="020B0609020204030204" pitchFamily="49" charset="0"/>
              </a:rPr>
              <a:t>.box {</a:t>
            </a:r>
            <a:br>
              <a:rPr lang="en-CA" sz="2000" dirty="0">
                <a:latin typeface="Consolas" panose="020B0609020204030204" pitchFamily="49" charset="0"/>
              </a:rPr>
            </a:br>
            <a:r>
              <a:rPr lang="en-CA" sz="2000" dirty="0">
                <a:latin typeface="Consolas" panose="020B0609020204030204" pitchFamily="49" charset="0"/>
              </a:rPr>
              <a:t>	position: relative;</a:t>
            </a:r>
            <a:br>
              <a:rPr lang="en-CA" sz="2000" dirty="0">
                <a:latin typeface="Consolas" panose="020B0609020204030204" pitchFamily="49" charset="0"/>
              </a:rPr>
            </a:br>
            <a:r>
              <a:rPr lang="en-CA" sz="2000" dirty="0">
                <a:latin typeface="Consolas" panose="020B0609020204030204" pitchFamily="49" charset="0"/>
              </a:rPr>
              <a:t>	top: 20rem;</a:t>
            </a:r>
            <a:br>
              <a:rPr lang="en-CA" sz="2000" dirty="0">
                <a:latin typeface="Consolas" panose="020B0609020204030204" pitchFamily="49" charset="0"/>
              </a:rPr>
            </a:br>
            <a:r>
              <a:rPr lang="en-CA" sz="2000" dirty="0">
                <a:latin typeface="Consolas" panose="020B0609020204030204" pitchFamily="49" charset="0"/>
              </a:rPr>
              <a:t>	left: 2rem;</a:t>
            </a:r>
            <a:br>
              <a:rPr lang="en-CA" sz="2000" dirty="0">
                <a:latin typeface="Consolas" panose="020B0609020204030204" pitchFamily="49" charset="0"/>
              </a:rPr>
            </a:br>
            <a:r>
              <a:rPr lang="en-CA" sz="20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66F7BC-61D2-49EC-A4EC-6D57355C8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Relative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E274C4-B950-421E-BA96-70E91ACCFB3F}"/>
              </a:ext>
            </a:extLst>
          </p:cNvPr>
          <p:cNvSpPr/>
          <p:nvPr/>
        </p:nvSpPr>
        <p:spPr>
          <a:xfrm>
            <a:off x="6077480" y="1476116"/>
            <a:ext cx="3127943" cy="3402419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6DBAFE-27E8-4F56-ACCD-C63FF6C975ED}"/>
              </a:ext>
            </a:extLst>
          </p:cNvPr>
          <p:cNvSpPr txBox="1"/>
          <p:nvPr/>
        </p:nvSpPr>
        <p:spPr>
          <a:xfrm>
            <a:off x="6140034" y="3222220"/>
            <a:ext cx="306539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</a:t>
            </a:r>
            <a:r>
              <a:rPr lang="en-CA" sz="1100" dirty="0" err="1"/>
              <a:t>Corrupti</a:t>
            </a:r>
            <a:r>
              <a:rPr lang="en-CA" sz="1100" dirty="0"/>
              <a:t> beatae, </a:t>
            </a:r>
            <a:r>
              <a:rPr lang="en-CA" sz="1100" dirty="0" err="1"/>
              <a:t>esse</a:t>
            </a:r>
            <a:r>
              <a:rPr lang="en-CA" sz="1100" dirty="0"/>
              <a:t> </a:t>
            </a:r>
            <a:r>
              <a:rPr lang="en-CA" sz="1100" dirty="0" err="1"/>
              <a:t>quam</a:t>
            </a:r>
            <a:r>
              <a:rPr lang="en-CA" sz="1100" dirty="0"/>
              <a:t> </a:t>
            </a:r>
            <a:r>
              <a:rPr lang="en-CA" sz="1100" dirty="0" err="1"/>
              <a:t>quis</a:t>
            </a:r>
            <a:r>
              <a:rPr lang="en-CA" sz="1100" dirty="0"/>
              <a:t> </a:t>
            </a:r>
            <a:r>
              <a:rPr lang="en-CA" sz="1100" dirty="0" err="1"/>
              <a:t>eveniet</a:t>
            </a:r>
            <a:r>
              <a:rPr lang="en-CA" sz="1100" dirty="0"/>
              <a:t> </a:t>
            </a:r>
            <a:r>
              <a:rPr lang="en-CA" sz="1100" dirty="0" err="1"/>
              <a:t>mollitia</a:t>
            </a:r>
            <a:r>
              <a:rPr lang="en-CA" sz="1100" dirty="0"/>
              <a:t> a </a:t>
            </a:r>
            <a:r>
              <a:rPr lang="en-CA" sz="1100" dirty="0" err="1"/>
              <a:t>exercitationem</a:t>
            </a:r>
            <a:r>
              <a:rPr lang="en-CA" sz="1100" dirty="0"/>
              <a:t> libero </a:t>
            </a:r>
            <a:r>
              <a:rPr lang="en-CA" sz="1100" dirty="0" err="1"/>
              <a:t>debitis</a:t>
            </a:r>
            <a:r>
              <a:rPr lang="en-CA" sz="1100" dirty="0"/>
              <a:t> </a:t>
            </a:r>
            <a:r>
              <a:rPr lang="en-CA" sz="1100" dirty="0" err="1"/>
              <a:t>quod</a:t>
            </a:r>
            <a:r>
              <a:rPr lang="en-CA" sz="1100" dirty="0"/>
              <a:t> </a:t>
            </a:r>
            <a:r>
              <a:rPr lang="en-CA" sz="1100" dirty="0" err="1"/>
              <a:t>aliquid</a:t>
            </a:r>
            <a:r>
              <a:rPr lang="en-CA" sz="1100" dirty="0"/>
              <a:t> </a:t>
            </a:r>
            <a:r>
              <a:rPr lang="en-CA" sz="1100" dirty="0" err="1"/>
              <a:t>voluptatem</a:t>
            </a:r>
            <a:r>
              <a:rPr lang="en-CA" sz="1100" dirty="0"/>
              <a:t> </a:t>
            </a:r>
            <a:r>
              <a:rPr lang="en-CA" sz="1100" dirty="0" err="1"/>
              <a:t>voluptas</a:t>
            </a:r>
            <a:r>
              <a:rPr lang="en-CA" sz="1100" dirty="0"/>
              <a:t> </a:t>
            </a:r>
            <a:r>
              <a:rPr lang="en-CA" sz="1100" dirty="0" err="1"/>
              <a:t>ratione</a:t>
            </a:r>
            <a:r>
              <a:rPr lang="en-CA" sz="1100" dirty="0"/>
              <a:t> </a:t>
            </a:r>
            <a:r>
              <a:rPr lang="en-CA" sz="1100" dirty="0" err="1"/>
              <a:t>eius</a:t>
            </a:r>
            <a:r>
              <a:rPr lang="en-CA" sz="1100" dirty="0"/>
              <a:t> </a:t>
            </a:r>
            <a:r>
              <a:rPr lang="en-CA" sz="1100" dirty="0" err="1"/>
              <a:t>architecto</a:t>
            </a:r>
            <a:r>
              <a:rPr lang="en-CA" sz="1100" dirty="0"/>
              <a:t> </a:t>
            </a:r>
            <a:r>
              <a:rPr lang="en-CA" sz="1100" dirty="0" err="1"/>
              <a:t>similique</a:t>
            </a:r>
            <a:r>
              <a:rPr lang="en-CA" sz="1100" dirty="0"/>
              <a:t>, minima </a:t>
            </a:r>
            <a:r>
              <a:rPr lang="en-CA" sz="1100" dirty="0" err="1"/>
              <a:t>magnam</a:t>
            </a:r>
            <a:r>
              <a:rPr lang="en-CA" sz="1100" dirty="0"/>
              <a:t> </a:t>
            </a:r>
            <a:r>
              <a:rPr lang="en-CA" sz="1100" dirty="0" err="1"/>
              <a:t>reiciendis</a:t>
            </a:r>
            <a:r>
              <a:rPr lang="en-CA" sz="1100" dirty="0"/>
              <a:t>? 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</a:t>
            </a:r>
            <a:r>
              <a:rPr lang="en-CA" sz="1100" dirty="0" err="1"/>
              <a:t>Corrupti</a:t>
            </a:r>
            <a:r>
              <a:rPr lang="en-CA" sz="1100" dirty="0"/>
              <a:t> beatae, </a:t>
            </a:r>
            <a:r>
              <a:rPr lang="en-CA" sz="1100" dirty="0" err="1"/>
              <a:t>esse</a:t>
            </a:r>
            <a:r>
              <a:rPr lang="en-CA" sz="1100" dirty="0"/>
              <a:t> </a:t>
            </a:r>
            <a:r>
              <a:rPr lang="en-CA" sz="1100" dirty="0" err="1"/>
              <a:t>quam</a:t>
            </a:r>
            <a:r>
              <a:rPr lang="en-CA" sz="1100" dirty="0"/>
              <a:t> </a:t>
            </a:r>
            <a:r>
              <a:rPr lang="en-CA" sz="1100" dirty="0" err="1"/>
              <a:t>quis</a:t>
            </a:r>
            <a:r>
              <a:rPr lang="en-CA" sz="1100" dirty="0"/>
              <a:t> </a:t>
            </a:r>
            <a:r>
              <a:rPr lang="en-CA" sz="1100" dirty="0" err="1"/>
              <a:t>eveniet</a:t>
            </a:r>
            <a:r>
              <a:rPr lang="en-CA" sz="1100" dirty="0"/>
              <a:t> </a:t>
            </a:r>
            <a:r>
              <a:rPr lang="en-CA" sz="1100" dirty="0" err="1"/>
              <a:t>mollitia</a:t>
            </a:r>
            <a:r>
              <a:rPr lang="en-CA" sz="1100" dirty="0"/>
              <a:t> a </a:t>
            </a:r>
            <a:r>
              <a:rPr lang="en-CA" sz="1100" dirty="0" err="1"/>
              <a:t>exercitationem</a:t>
            </a:r>
            <a:r>
              <a:rPr lang="en-CA" sz="1100" dirty="0"/>
              <a:t> libero.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1E50D9-A43A-4ED2-B66D-9E24E69147A8}"/>
              </a:ext>
            </a:extLst>
          </p:cNvPr>
          <p:cNvSpPr/>
          <p:nvPr/>
        </p:nvSpPr>
        <p:spPr>
          <a:xfrm>
            <a:off x="6536321" y="2590043"/>
            <a:ext cx="1588239" cy="144009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71DE6C-4C7C-418F-A7A2-583B931231ED}"/>
              </a:ext>
            </a:extLst>
          </p:cNvPr>
          <p:cNvSpPr/>
          <p:nvPr/>
        </p:nvSpPr>
        <p:spPr>
          <a:xfrm>
            <a:off x="6229881" y="1645490"/>
            <a:ext cx="1588239" cy="1440090"/>
          </a:xfrm>
          <a:prstGeom prst="rect">
            <a:avLst/>
          </a:prstGeom>
          <a:noFill/>
          <a:ln w="19050">
            <a:solidFill>
              <a:schemeClr val="tx2">
                <a:lumMod val="40000"/>
                <a:lumOff val="60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22A888-3726-48C4-ADD3-3C03FB536EB9}"/>
              </a:ext>
            </a:extLst>
          </p:cNvPr>
          <p:cNvCxnSpPr>
            <a:cxnSpLocks/>
          </p:cNvCxnSpPr>
          <p:nvPr/>
        </p:nvCxnSpPr>
        <p:spPr>
          <a:xfrm>
            <a:off x="4850661" y="3520227"/>
            <a:ext cx="1588239" cy="1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323ED80-0382-4F78-AA34-4A9D4F14D242}"/>
              </a:ext>
            </a:extLst>
          </p:cNvPr>
          <p:cNvSpPr txBox="1"/>
          <p:nvPr/>
        </p:nvSpPr>
        <p:spPr>
          <a:xfrm>
            <a:off x="2140103" y="1825218"/>
            <a:ext cx="1943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Original location of the element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98EC8E2-4540-46F4-B4AE-DA3AE0119E77}"/>
              </a:ext>
            </a:extLst>
          </p:cNvPr>
          <p:cNvCxnSpPr>
            <a:cxnSpLocks/>
          </p:cNvCxnSpPr>
          <p:nvPr/>
        </p:nvCxnSpPr>
        <p:spPr>
          <a:xfrm flipV="1">
            <a:off x="4114801" y="2148384"/>
            <a:ext cx="2052939" cy="1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4310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EC0FF99-56E2-4537-8FB6-1E19E4435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You generally use </a:t>
            </a:r>
            <a:r>
              <a:rPr lang="en-CA" dirty="0">
                <a:latin typeface="Consolas" panose="020B0609020204030204" pitchFamily="49" charset="0"/>
              </a:rPr>
              <a:t>position: relative</a:t>
            </a:r>
            <a:r>
              <a:rPr lang="en-CA" dirty="0"/>
              <a:t> so you can use the remaining positions </a:t>
            </a:r>
            <a:r>
              <a:rPr lang="en-CA" b="1" dirty="0"/>
              <a:t>inside </a:t>
            </a:r>
            <a:r>
              <a:rPr lang="en-CA" dirty="0"/>
              <a:t>of a container.</a:t>
            </a:r>
          </a:p>
          <a:p>
            <a:pPr marL="0" indent="0">
              <a:buNone/>
            </a:pPr>
            <a:r>
              <a:rPr lang="en-CA" dirty="0"/>
              <a:t>In particular, </a:t>
            </a:r>
            <a:r>
              <a:rPr lang="en-CA" dirty="0">
                <a:latin typeface="Consolas" panose="020B0609020204030204" pitchFamily="49" charset="0"/>
              </a:rPr>
              <a:t>position: absolute</a:t>
            </a:r>
            <a:r>
              <a:rPr lang="en-CA" dirty="0"/>
              <a:t> works well when the parent is relatively positioned.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FB81F1-5B6C-4A09-BF20-28B2C7DC6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Relative </a:t>
            </a:r>
          </a:p>
        </p:txBody>
      </p:sp>
    </p:spTree>
    <p:extLst>
      <p:ext uri="{BB962C8B-B14F-4D97-AF65-F5344CB8AC3E}">
        <p14:creationId xmlns:p14="http://schemas.microsoft.com/office/powerpoint/2010/main" val="1398696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145DE30-204A-4EF2-A42E-BB5A89384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Absolute is similar to relative except it removes the element from the normal flow so the original space is removed.</a:t>
            </a:r>
          </a:p>
          <a:p>
            <a:pPr marL="0" indent="0">
              <a:buNone/>
            </a:pPr>
            <a:r>
              <a:rPr lang="en-US" dirty="0"/>
              <a:t>If no parent element has a position set other than static, then the element will position based on the browser window when using </a:t>
            </a:r>
            <a:r>
              <a:rPr lang="en-CA" dirty="0">
                <a:latin typeface="Consolas" panose="020B0609020204030204" pitchFamily="49" charset="0"/>
              </a:rPr>
              <a:t>top, bottom, left, right, z-index</a:t>
            </a:r>
            <a:r>
              <a:rPr lang="en-CA" dirty="0">
                <a:latin typeface="+mj-lt"/>
              </a:rPr>
              <a:t>.</a:t>
            </a:r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E9CDB0-CE2E-4A06-AA65-D95FE06C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Absolute </a:t>
            </a:r>
          </a:p>
        </p:txBody>
      </p:sp>
    </p:spTree>
    <p:extLst>
      <p:ext uri="{BB962C8B-B14F-4D97-AF65-F5344CB8AC3E}">
        <p14:creationId xmlns:p14="http://schemas.microsoft.com/office/powerpoint/2010/main" val="12579149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6BCC1A-1FEC-4CDE-8B28-02515AAE6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9461" y="3017682"/>
            <a:ext cx="3403871" cy="1622898"/>
          </a:xfrm>
          <a:ln w="28575"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CA" sz="2000" dirty="0">
                <a:latin typeface="Consolas" panose="020B0609020204030204" pitchFamily="49" charset="0"/>
              </a:rPr>
              <a:t>.box {</a:t>
            </a:r>
            <a:br>
              <a:rPr lang="en-CA" sz="2000" dirty="0">
                <a:latin typeface="Consolas" panose="020B0609020204030204" pitchFamily="49" charset="0"/>
              </a:rPr>
            </a:br>
            <a:r>
              <a:rPr lang="en-CA" sz="2000" dirty="0">
                <a:latin typeface="Consolas" panose="020B0609020204030204" pitchFamily="49" charset="0"/>
              </a:rPr>
              <a:t>	position: absolute;</a:t>
            </a:r>
            <a:br>
              <a:rPr lang="en-CA" sz="2000" dirty="0">
                <a:latin typeface="Consolas" panose="020B0609020204030204" pitchFamily="49" charset="0"/>
              </a:rPr>
            </a:br>
            <a:r>
              <a:rPr lang="en-CA" sz="2000" dirty="0">
                <a:latin typeface="Consolas" panose="020B0609020204030204" pitchFamily="49" charset="0"/>
              </a:rPr>
              <a:t>	top: 20rem;</a:t>
            </a:r>
            <a:br>
              <a:rPr lang="en-CA" sz="2000" dirty="0">
                <a:latin typeface="Consolas" panose="020B0609020204030204" pitchFamily="49" charset="0"/>
              </a:rPr>
            </a:br>
            <a:r>
              <a:rPr lang="en-CA" sz="2000" dirty="0">
                <a:latin typeface="Consolas" panose="020B0609020204030204" pitchFamily="49" charset="0"/>
              </a:rPr>
              <a:t>	left: 2rem;</a:t>
            </a:r>
            <a:br>
              <a:rPr lang="en-CA" sz="2000" dirty="0">
                <a:latin typeface="Consolas" panose="020B0609020204030204" pitchFamily="49" charset="0"/>
              </a:rPr>
            </a:br>
            <a:r>
              <a:rPr lang="en-CA" sz="20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66F7BC-61D2-49EC-A4EC-6D57355C8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Absolute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E274C4-B950-421E-BA96-70E91ACCFB3F}"/>
              </a:ext>
            </a:extLst>
          </p:cNvPr>
          <p:cNvSpPr/>
          <p:nvPr/>
        </p:nvSpPr>
        <p:spPr>
          <a:xfrm>
            <a:off x="6077480" y="1476116"/>
            <a:ext cx="3127943" cy="3402419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6DBAFE-27E8-4F56-ACCD-C63FF6C975ED}"/>
              </a:ext>
            </a:extLst>
          </p:cNvPr>
          <p:cNvSpPr txBox="1"/>
          <p:nvPr/>
        </p:nvSpPr>
        <p:spPr>
          <a:xfrm>
            <a:off x="6167740" y="1585099"/>
            <a:ext cx="306539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</a:t>
            </a:r>
            <a:r>
              <a:rPr lang="en-CA" sz="1100" dirty="0" err="1"/>
              <a:t>Corrupti</a:t>
            </a:r>
            <a:r>
              <a:rPr lang="en-CA" sz="1100" dirty="0"/>
              <a:t> beatae, </a:t>
            </a:r>
            <a:r>
              <a:rPr lang="en-CA" sz="1100" dirty="0" err="1"/>
              <a:t>esse</a:t>
            </a:r>
            <a:r>
              <a:rPr lang="en-CA" sz="1100" dirty="0"/>
              <a:t> </a:t>
            </a:r>
            <a:r>
              <a:rPr lang="en-CA" sz="1100" dirty="0" err="1"/>
              <a:t>quam</a:t>
            </a:r>
            <a:r>
              <a:rPr lang="en-CA" sz="1100" dirty="0"/>
              <a:t> </a:t>
            </a:r>
            <a:r>
              <a:rPr lang="en-CA" sz="1100" dirty="0" err="1"/>
              <a:t>quis</a:t>
            </a:r>
            <a:r>
              <a:rPr lang="en-CA" sz="1100" dirty="0"/>
              <a:t> </a:t>
            </a:r>
            <a:r>
              <a:rPr lang="en-CA" sz="1100" dirty="0" err="1"/>
              <a:t>eveniet</a:t>
            </a:r>
            <a:r>
              <a:rPr lang="en-CA" sz="1100" dirty="0"/>
              <a:t> </a:t>
            </a:r>
            <a:r>
              <a:rPr lang="en-CA" sz="1100" dirty="0" err="1"/>
              <a:t>mollitia</a:t>
            </a:r>
            <a:r>
              <a:rPr lang="en-CA" sz="1100" dirty="0"/>
              <a:t> a </a:t>
            </a:r>
            <a:r>
              <a:rPr lang="en-CA" sz="1100" dirty="0" err="1"/>
              <a:t>exercitationem</a:t>
            </a:r>
            <a:r>
              <a:rPr lang="en-CA" sz="1100" dirty="0"/>
              <a:t> libero </a:t>
            </a:r>
            <a:r>
              <a:rPr lang="en-CA" sz="1100" dirty="0" err="1"/>
              <a:t>debitis</a:t>
            </a:r>
            <a:r>
              <a:rPr lang="en-CA" sz="1100" dirty="0"/>
              <a:t> </a:t>
            </a:r>
            <a:r>
              <a:rPr lang="en-CA" sz="1100" dirty="0" err="1"/>
              <a:t>quod</a:t>
            </a:r>
            <a:r>
              <a:rPr lang="en-CA" sz="1100" dirty="0"/>
              <a:t> </a:t>
            </a:r>
            <a:r>
              <a:rPr lang="en-CA" sz="1100" dirty="0" err="1"/>
              <a:t>aliquid</a:t>
            </a:r>
            <a:r>
              <a:rPr lang="en-CA" sz="1100" dirty="0"/>
              <a:t> </a:t>
            </a:r>
            <a:r>
              <a:rPr lang="en-CA" sz="1100" dirty="0" err="1"/>
              <a:t>voluptatem</a:t>
            </a:r>
            <a:r>
              <a:rPr lang="en-CA" sz="1100" dirty="0"/>
              <a:t> </a:t>
            </a:r>
            <a:r>
              <a:rPr lang="en-CA" sz="1100" dirty="0" err="1"/>
              <a:t>voluptas</a:t>
            </a:r>
            <a:r>
              <a:rPr lang="en-CA" sz="1100" dirty="0"/>
              <a:t> </a:t>
            </a:r>
            <a:r>
              <a:rPr lang="en-CA" sz="1100" dirty="0" err="1"/>
              <a:t>ratione</a:t>
            </a:r>
            <a:r>
              <a:rPr lang="en-CA" sz="1100" dirty="0"/>
              <a:t> </a:t>
            </a:r>
            <a:r>
              <a:rPr lang="en-CA" sz="1100" dirty="0" err="1"/>
              <a:t>eius</a:t>
            </a:r>
            <a:r>
              <a:rPr lang="en-CA" sz="1100" dirty="0"/>
              <a:t> </a:t>
            </a:r>
            <a:r>
              <a:rPr lang="en-CA" sz="1100" dirty="0" err="1"/>
              <a:t>architecto</a:t>
            </a:r>
            <a:r>
              <a:rPr lang="en-CA" sz="1100" dirty="0"/>
              <a:t> </a:t>
            </a:r>
            <a:r>
              <a:rPr lang="en-CA" sz="1100" dirty="0" err="1"/>
              <a:t>similique</a:t>
            </a:r>
            <a:r>
              <a:rPr lang="en-CA" sz="1100" dirty="0"/>
              <a:t>, minima </a:t>
            </a:r>
            <a:r>
              <a:rPr lang="en-CA" sz="1100" dirty="0" err="1"/>
              <a:t>magnam</a:t>
            </a:r>
            <a:r>
              <a:rPr lang="en-CA" sz="1100" dirty="0"/>
              <a:t> </a:t>
            </a:r>
            <a:r>
              <a:rPr lang="en-CA" sz="1100" dirty="0" err="1"/>
              <a:t>reiciendis</a:t>
            </a:r>
            <a:r>
              <a:rPr lang="en-CA" sz="1100" dirty="0"/>
              <a:t>? 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</a:t>
            </a:r>
            <a:r>
              <a:rPr lang="en-CA" sz="1100" dirty="0" err="1"/>
              <a:t>Corrupti</a:t>
            </a:r>
            <a:r>
              <a:rPr lang="en-CA" sz="1100" dirty="0"/>
              <a:t> beatae, </a:t>
            </a:r>
            <a:r>
              <a:rPr lang="en-CA" sz="1100" dirty="0" err="1"/>
              <a:t>esse</a:t>
            </a:r>
            <a:r>
              <a:rPr lang="en-CA" sz="1100" dirty="0"/>
              <a:t> </a:t>
            </a:r>
            <a:r>
              <a:rPr lang="en-CA" sz="1100" dirty="0" err="1"/>
              <a:t>quam</a:t>
            </a:r>
            <a:r>
              <a:rPr lang="en-CA" sz="1100" dirty="0"/>
              <a:t> </a:t>
            </a:r>
            <a:r>
              <a:rPr lang="en-CA" sz="1100" dirty="0" err="1"/>
              <a:t>quis</a:t>
            </a:r>
            <a:r>
              <a:rPr lang="en-CA" sz="1100" dirty="0"/>
              <a:t> </a:t>
            </a:r>
            <a:r>
              <a:rPr lang="en-CA" sz="1100" dirty="0" err="1"/>
              <a:t>eveniet</a:t>
            </a:r>
            <a:r>
              <a:rPr lang="en-CA" sz="1100" dirty="0"/>
              <a:t> </a:t>
            </a:r>
            <a:r>
              <a:rPr lang="en-CA" sz="1100" dirty="0" err="1"/>
              <a:t>mollitia</a:t>
            </a:r>
            <a:r>
              <a:rPr lang="en-CA" sz="1100" dirty="0"/>
              <a:t> a </a:t>
            </a:r>
            <a:r>
              <a:rPr lang="en-CA" sz="1100" dirty="0" err="1"/>
              <a:t>exercitationem</a:t>
            </a:r>
            <a:r>
              <a:rPr lang="en-CA" sz="1100" dirty="0"/>
              <a:t> libero.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1E50D9-A43A-4ED2-B66D-9E24E69147A8}"/>
              </a:ext>
            </a:extLst>
          </p:cNvPr>
          <p:cNvSpPr/>
          <p:nvPr/>
        </p:nvSpPr>
        <p:spPr>
          <a:xfrm>
            <a:off x="6536321" y="2590043"/>
            <a:ext cx="1588239" cy="144009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71DE6C-4C7C-418F-A7A2-583B931231ED}"/>
              </a:ext>
            </a:extLst>
          </p:cNvPr>
          <p:cNvSpPr/>
          <p:nvPr/>
        </p:nvSpPr>
        <p:spPr>
          <a:xfrm>
            <a:off x="6229881" y="1645490"/>
            <a:ext cx="1588239" cy="1440090"/>
          </a:xfrm>
          <a:prstGeom prst="rect">
            <a:avLst/>
          </a:prstGeom>
          <a:noFill/>
          <a:ln w="19050">
            <a:solidFill>
              <a:schemeClr val="tx2">
                <a:lumMod val="40000"/>
                <a:lumOff val="60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22A888-3726-48C4-ADD3-3C03FB536EB9}"/>
              </a:ext>
            </a:extLst>
          </p:cNvPr>
          <p:cNvCxnSpPr>
            <a:cxnSpLocks/>
          </p:cNvCxnSpPr>
          <p:nvPr/>
        </p:nvCxnSpPr>
        <p:spPr>
          <a:xfrm>
            <a:off x="4850661" y="3520227"/>
            <a:ext cx="1588239" cy="1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323ED80-0382-4F78-AA34-4A9D4F14D242}"/>
              </a:ext>
            </a:extLst>
          </p:cNvPr>
          <p:cNvSpPr txBox="1"/>
          <p:nvPr/>
        </p:nvSpPr>
        <p:spPr>
          <a:xfrm>
            <a:off x="601980" y="1686720"/>
            <a:ext cx="35128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Original location of the element. The text has moved up to fill that empty space.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98EC8E2-4540-46F4-B4AE-DA3AE0119E77}"/>
              </a:ext>
            </a:extLst>
          </p:cNvPr>
          <p:cNvCxnSpPr>
            <a:cxnSpLocks/>
          </p:cNvCxnSpPr>
          <p:nvPr/>
        </p:nvCxnSpPr>
        <p:spPr>
          <a:xfrm flipV="1">
            <a:off x="4114801" y="2148384"/>
            <a:ext cx="2052939" cy="1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4958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F9355B-E03C-42AD-BD93-9BAA2B946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What questions do you have? Anything you want to review? </a:t>
            </a:r>
          </a:p>
          <a:p>
            <a:pPr lvl="1"/>
            <a:r>
              <a:rPr lang="en-CA" dirty="0"/>
              <a:t>Domains, hosting, FTP, servers… </a:t>
            </a:r>
          </a:p>
          <a:p>
            <a:pPr lvl="1"/>
            <a:r>
              <a:rPr lang="en-CA" dirty="0"/>
              <a:t>Flexbox…</a:t>
            </a:r>
          </a:p>
          <a:p>
            <a:pPr lvl="1"/>
            <a:r>
              <a:rPr lang="en-CA" dirty="0"/>
              <a:t>Media queries…</a:t>
            </a:r>
          </a:p>
          <a:p>
            <a:pPr lvl="1"/>
            <a:r>
              <a:rPr lang="en-CA" dirty="0"/>
              <a:t>Git</a:t>
            </a:r>
            <a:r>
              <a:rPr lang="en-CA"/>
              <a:t>/GitHub</a:t>
            </a:r>
            <a:r>
              <a:rPr lang="en-CA" dirty="0"/>
              <a:t>…</a:t>
            </a:r>
          </a:p>
          <a:p>
            <a:pPr lvl="1"/>
            <a:r>
              <a:rPr lang="en-CA" dirty="0" err="1"/>
              <a:t>etc</a:t>
            </a:r>
            <a:r>
              <a:rPr lang="en-CA" dirty="0"/>
              <a:t>…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62253E-566A-4AC2-9C34-C1B51555D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Morning Review</a:t>
            </a:r>
          </a:p>
        </p:txBody>
      </p:sp>
    </p:spTree>
    <p:extLst>
      <p:ext uri="{BB962C8B-B14F-4D97-AF65-F5344CB8AC3E}">
        <p14:creationId xmlns:p14="http://schemas.microsoft.com/office/powerpoint/2010/main" val="33798384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9A4524-B6C9-4B73-B41E-118042BD2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889" y="1476117"/>
            <a:ext cx="4181111" cy="3402419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An example of a page with no positioning set.</a:t>
            </a:r>
          </a:p>
          <a:p>
            <a:pPr marL="0" indent="0">
              <a:buNone/>
            </a:pPr>
            <a:r>
              <a:rPr lang="en-CA" dirty="0"/>
              <a:t>This is simply the default layout.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FF56DA-0B56-44FC-B801-0C587952C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Absolute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301CB2-F176-43E4-A8E8-350A71F88E5D}"/>
              </a:ext>
            </a:extLst>
          </p:cNvPr>
          <p:cNvSpPr/>
          <p:nvPr/>
        </p:nvSpPr>
        <p:spPr>
          <a:xfrm>
            <a:off x="5473429" y="1720640"/>
            <a:ext cx="3127943" cy="2894391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2068A3-9E17-41CC-A1E7-FC0329A6BD48}"/>
              </a:ext>
            </a:extLst>
          </p:cNvPr>
          <p:cNvSpPr txBox="1"/>
          <p:nvPr/>
        </p:nvSpPr>
        <p:spPr>
          <a:xfrm>
            <a:off x="5575236" y="3100053"/>
            <a:ext cx="2939051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</a:t>
            </a:r>
            <a:r>
              <a:rPr lang="en-CA" sz="1100" dirty="0" err="1"/>
              <a:t>Corrupti</a:t>
            </a:r>
            <a:r>
              <a:rPr lang="en-CA" sz="1100" dirty="0"/>
              <a:t> beatae, </a:t>
            </a:r>
            <a:r>
              <a:rPr lang="en-CA" sz="1100" dirty="0" err="1"/>
              <a:t>esse</a:t>
            </a:r>
            <a:r>
              <a:rPr lang="en-CA" sz="1100" dirty="0"/>
              <a:t> </a:t>
            </a:r>
            <a:r>
              <a:rPr lang="en-CA" sz="1100" dirty="0" err="1"/>
              <a:t>quam</a:t>
            </a:r>
            <a:r>
              <a:rPr lang="en-CA" sz="1100" dirty="0"/>
              <a:t> </a:t>
            </a:r>
            <a:r>
              <a:rPr lang="en-CA" sz="1100" dirty="0" err="1"/>
              <a:t>quis</a:t>
            </a:r>
            <a:r>
              <a:rPr lang="en-CA" sz="1100" dirty="0"/>
              <a:t> </a:t>
            </a:r>
            <a:r>
              <a:rPr lang="en-CA" sz="1100" dirty="0" err="1"/>
              <a:t>eveniet</a:t>
            </a:r>
            <a:r>
              <a:rPr lang="en-CA" sz="1100" dirty="0"/>
              <a:t> </a:t>
            </a:r>
            <a:r>
              <a:rPr lang="en-CA" sz="1100" dirty="0" err="1"/>
              <a:t>mollitia</a:t>
            </a:r>
            <a:r>
              <a:rPr lang="en-CA" sz="1100" dirty="0"/>
              <a:t> a </a:t>
            </a:r>
            <a:r>
              <a:rPr lang="en-CA" sz="1100" dirty="0" err="1"/>
              <a:t>exercitationem</a:t>
            </a:r>
            <a:r>
              <a:rPr lang="en-CA" sz="1100" dirty="0"/>
              <a:t> libero </a:t>
            </a:r>
            <a:r>
              <a:rPr lang="en-CA" sz="1100" dirty="0" err="1"/>
              <a:t>debitis</a:t>
            </a:r>
            <a:r>
              <a:rPr lang="en-CA" sz="1100" dirty="0"/>
              <a:t> </a:t>
            </a:r>
            <a:r>
              <a:rPr lang="en-CA" sz="1100" dirty="0" err="1"/>
              <a:t>quod</a:t>
            </a:r>
            <a:r>
              <a:rPr lang="en-CA" sz="1100" dirty="0"/>
              <a:t> </a:t>
            </a:r>
            <a:r>
              <a:rPr lang="en-CA" sz="1100" dirty="0" err="1"/>
              <a:t>aliquid</a:t>
            </a:r>
            <a:r>
              <a:rPr lang="en-CA" sz="1100" dirty="0"/>
              <a:t> </a:t>
            </a:r>
            <a:r>
              <a:rPr lang="en-CA" sz="1100" dirty="0" err="1"/>
              <a:t>voluptatem</a:t>
            </a:r>
            <a:r>
              <a:rPr lang="en-CA" sz="1100" dirty="0"/>
              <a:t> </a:t>
            </a:r>
            <a:r>
              <a:rPr lang="en-CA" sz="1100" dirty="0" err="1"/>
              <a:t>voluptas</a:t>
            </a:r>
            <a:r>
              <a:rPr lang="en-CA" sz="1100" dirty="0"/>
              <a:t> </a:t>
            </a:r>
            <a:r>
              <a:rPr lang="en-CA" sz="1100" dirty="0" err="1"/>
              <a:t>ratione</a:t>
            </a:r>
            <a:r>
              <a:rPr lang="en-CA" sz="1100" dirty="0"/>
              <a:t> </a:t>
            </a:r>
            <a:r>
              <a:rPr lang="en-CA" sz="1100" dirty="0" err="1"/>
              <a:t>eius</a:t>
            </a:r>
            <a:r>
              <a:rPr lang="en-CA" sz="1100" dirty="0"/>
              <a:t> </a:t>
            </a:r>
            <a:r>
              <a:rPr lang="en-CA" sz="1100" dirty="0" err="1"/>
              <a:t>architecto</a:t>
            </a:r>
            <a:r>
              <a:rPr lang="en-CA" sz="1100" dirty="0"/>
              <a:t> </a:t>
            </a:r>
            <a:r>
              <a:rPr lang="en-CA" sz="1100" dirty="0" err="1"/>
              <a:t>similique</a:t>
            </a:r>
            <a:r>
              <a:rPr lang="en-CA" sz="1100" dirty="0"/>
              <a:t>, minima </a:t>
            </a:r>
            <a:r>
              <a:rPr lang="en-CA" sz="1100" dirty="0" err="1"/>
              <a:t>magnam</a:t>
            </a:r>
            <a:r>
              <a:rPr lang="en-CA" sz="1100" dirty="0"/>
              <a:t> </a:t>
            </a:r>
            <a:r>
              <a:rPr lang="en-CA" sz="1100" dirty="0" err="1"/>
              <a:t>reiciendis</a:t>
            </a:r>
            <a:r>
              <a:rPr lang="en-CA" sz="1100" dirty="0"/>
              <a:t>? 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CEB0F5-3F26-4274-91BB-1074F65E25D7}"/>
              </a:ext>
            </a:extLst>
          </p:cNvPr>
          <p:cNvSpPr/>
          <p:nvPr/>
        </p:nvSpPr>
        <p:spPr>
          <a:xfrm>
            <a:off x="5674196" y="2491147"/>
            <a:ext cx="593690" cy="60890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CC2547-E8AB-477E-81E5-7AE18D489F52}"/>
              </a:ext>
            </a:extLst>
          </p:cNvPr>
          <p:cNvSpPr/>
          <p:nvPr/>
        </p:nvSpPr>
        <p:spPr>
          <a:xfrm>
            <a:off x="5563473" y="2391506"/>
            <a:ext cx="2939053" cy="2082644"/>
          </a:xfrm>
          <a:prstGeom prst="rect">
            <a:avLst/>
          </a:prstGeom>
          <a:noFill/>
          <a:ln w="19050">
            <a:solidFill>
              <a:schemeClr val="tx2">
                <a:lumMod val="40000"/>
                <a:lumOff val="60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DD6D54-F27F-41F2-B251-1A6C3E4CB623}"/>
              </a:ext>
            </a:extLst>
          </p:cNvPr>
          <p:cNvSpPr txBox="1"/>
          <p:nvPr/>
        </p:nvSpPr>
        <p:spPr>
          <a:xfrm>
            <a:off x="5563473" y="1795143"/>
            <a:ext cx="7382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Title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595DEC-AA93-460E-8219-BCC90E35ABA5}"/>
              </a:ext>
            </a:extLst>
          </p:cNvPr>
          <p:cNvSpPr txBox="1"/>
          <p:nvPr/>
        </p:nvSpPr>
        <p:spPr>
          <a:xfrm>
            <a:off x="7627620" y="1795143"/>
            <a:ext cx="9204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Navigation</a:t>
            </a:r>
          </a:p>
        </p:txBody>
      </p:sp>
    </p:spTree>
    <p:extLst>
      <p:ext uri="{BB962C8B-B14F-4D97-AF65-F5344CB8AC3E}">
        <p14:creationId xmlns:p14="http://schemas.microsoft.com/office/powerpoint/2010/main" val="257468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47EA9B1-EA5B-4CE9-AFA2-DDF72C842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Absolute 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D0F722DD-C603-4781-8690-667660CD21D0}"/>
              </a:ext>
            </a:extLst>
          </p:cNvPr>
          <p:cNvSpPr txBox="1">
            <a:spLocks/>
          </p:cNvSpPr>
          <p:nvPr/>
        </p:nvSpPr>
        <p:spPr>
          <a:xfrm>
            <a:off x="1087737" y="3916378"/>
            <a:ext cx="3541508" cy="710823"/>
          </a:xfrm>
          <a:prstGeom prst="rect">
            <a:avLst/>
          </a:prstGeom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sz="1800" dirty="0"/>
              <a:t>Parent element has no position set so defaults to static.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E5B0CD-2CD0-4241-A75E-BC13CB3BA4B1}"/>
              </a:ext>
            </a:extLst>
          </p:cNvPr>
          <p:cNvSpPr/>
          <p:nvPr/>
        </p:nvSpPr>
        <p:spPr>
          <a:xfrm>
            <a:off x="5650649" y="1732810"/>
            <a:ext cx="3127943" cy="2894391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812DA2-CBF0-44F2-8FE6-9076D9CE3042}"/>
              </a:ext>
            </a:extLst>
          </p:cNvPr>
          <p:cNvSpPr txBox="1"/>
          <p:nvPr/>
        </p:nvSpPr>
        <p:spPr>
          <a:xfrm>
            <a:off x="5740695" y="2425005"/>
            <a:ext cx="2939051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</a:t>
            </a:r>
            <a:r>
              <a:rPr lang="en-CA" sz="1100" dirty="0" err="1"/>
              <a:t>Corrupti</a:t>
            </a:r>
            <a:r>
              <a:rPr lang="en-CA" sz="1100" dirty="0"/>
              <a:t> beatae, </a:t>
            </a:r>
            <a:r>
              <a:rPr lang="en-CA" sz="1100" dirty="0" err="1"/>
              <a:t>esse</a:t>
            </a:r>
            <a:r>
              <a:rPr lang="en-CA" sz="1100" dirty="0"/>
              <a:t> </a:t>
            </a:r>
            <a:r>
              <a:rPr lang="en-CA" sz="1100" dirty="0" err="1"/>
              <a:t>quam</a:t>
            </a:r>
            <a:r>
              <a:rPr lang="en-CA" sz="1100" dirty="0"/>
              <a:t> </a:t>
            </a:r>
            <a:r>
              <a:rPr lang="en-CA" sz="1100" dirty="0" err="1"/>
              <a:t>quis</a:t>
            </a:r>
            <a:r>
              <a:rPr lang="en-CA" sz="1100" dirty="0"/>
              <a:t> </a:t>
            </a:r>
            <a:r>
              <a:rPr lang="en-CA" sz="1100" dirty="0" err="1"/>
              <a:t>eveniet</a:t>
            </a:r>
            <a:r>
              <a:rPr lang="en-CA" sz="1100" dirty="0"/>
              <a:t> </a:t>
            </a:r>
            <a:r>
              <a:rPr lang="en-CA" sz="1100" dirty="0" err="1"/>
              <a:t>mollitia</a:t>
            </a:r>
            <a:r>
              <a:rPr lang="en-CA" sz="1100" dirty="0"/>
              <a:t> a </a:t>
            </a:r>
            <a:r>
              <a:rPr lang="en-CA" sz="1100" dirty="0" err="1"/>
              <a:t>exercitationem</a:t>
            </a:r>
            <a:r>
              <a:rPr lang="en-CA" sz="1100" dirty="0"/>
              <a:t> libero </a:t>
            </a:r>
            <a:r>
              <a:rPr lang="en-CA" sz="1100" dirty="0" err="1"/>
              <a:t>debitis</a:t>
            </a:r>
            <a:r>
              <a:rPr lang="en-CA" sz="1100" dirty="0"/>
              <a:t> </a:t>
            </a:r>
            <a:r>
              <a:rPr lang="en-CA" sz="1100" dirty="0" err="1"/>
              <a:t>quod</a:t>
            </a:r>
            <a:r>
              <a:rPr lang="en-CA" sz="1100" dirty="0"/>
              <a:t> </a:t>
            </a:r>
            <a:r>
              <a:rPr lang="en-CA" sz="1100" dirty="0" err="1"/>
              <a:t>aliquid</a:t>
            </a:r>
            <a:r>
              <a:rPr lang="en-CA" sz="1100" dirty="0"/>
              <a:t> </a:t>
            </a:r>
            <a:r>
              <a:rPr lang="en-CA" sz="1100" dirty="0" err="1"/>
              <a:t>voluptatem</a:t>
            </a:r>
            <a:r>
              <a:rPr lang="en-CA" sz="1100" dirty="0"/>
              <a:t> </a:t>
            </a:r>
            <a:r>
              <a:rPr lang="en-CA" sz="1100" dirty="0" err="1"/>
              <a:t>voluptas</a:t>
            </a:r>
            <a:r>
              <a:rPr lang="en-CA" sz="1100" dirty="0"/>
              <a:t> </a:t>
            </a:r>
            <a:r>
              <a:rPr lang="en-CA" sz="1100" dirty="0" err="1"/>
              <a:t>ratione</a:t>
            </a:r>
            <a:r>
              <a:rPr lang="en-CA" sz="1100" dirty="0"/>
              <a:t> </a:t>
            </a:r>
            <a:r>
              <a:rPr lang="en-CA" sz="1100" dirty="0" err="1"/>
              <a:t>eius</a:t>
            </a:r>
            <a:r>
              <a:rPr lang="en-CA" sz="1100" dirty="0"/>
              <a:t> </a:t>
            </a:r>
            <a:r>
              <a:rPr lang="en-CA" sz="1100" dirty="0" err="1"/>
              <a:t>architecto</a:t>
            </a:r>
            <a:r>
              <a:rPr lang="en-CA" sz="1100" dirty="0"/>
              <a:t> </a:t>
            </a:r>
            <a:r>
              <a:rPr lang="en-CA" sz="1100" dirty="0" err="1"/>
              <a:t>similique</a:t>
            </a:r>
            <a:r>
              <a:rPr lang="en-CA" sz="1100" dirty="0"/>
              <a:t>, minima </a:t>
            </a:r>
            <a:r>
              <a:rPr lang="en-CA" sz="1100" dirty="0" err="1"/>
              <a:t>magnam</a:t>
            </a:r>
            <a:r>
              <a:rPr lang="en-CA" sz="1100" dirty="0"/>
              <a:t> </a:t>
            </a:r>
            <a:r>
              <a:rPr lang="en-CA" sz="1100" dirty="0" err="1"/>
              <a:t>reiciendis</a:t>
            </a:r>
            <a:r>
              <a:rPr lang="en-CA" sz="1100" dirty="0"/>
              <a:t>? 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BAA32E2-60E7-4E7B-84F0-71BC4A86651F}"/>
              </a:ext>
            </a:extLst>
          </p:cNvPr>
          <p:cNvSpPr/>
          <p:nvPr/>
        </p:nvSpPr>
        <p:spPr>
          <a:xfrm>
            <a:off x="5740693" y="2403676"/>
            <a:ext cx="2939053" cy="2082644"/>
          </a:xfrm>
          <a:prstGeom prst="rect">
            <a:avLst/>
          </a:prstGeom>
          <a:noFill/>
          <a:ln w="19050">
            <a:solidFill>
              <a:schemeClr val="tx2">
                <a:lumMod val="40000"/>
                <a:lumOff val="60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2D59D2-67AF-4D1B-9F6C-EF6B9A920B37}"/>
              </a:ext>
            </a:extLst>
          </p:cNvPr>
          <p:cNvSpPr txBox="1"/>
          <p:nvPr/>
        </p:nvSpPr>
        <p:spPr>
          <a:xfrm>
            <a:off x="5740693" y="1807313"/>
            <a:ext cx="7382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Title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2414DA-2697-45CB-84BE-B00160E7E5C0}"/>
              </a:ext>
            </a:extLst>
          </p:cNvPr>
          <p:cNvSpPr txBox="1"/>
          <p:nvPr/>
        </p:nvSpPr>
        <p:spPr>
          <a:xfrm>
            <a:off x="7804840" y="1807313"/>
            <a:ext cx="9204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Navigation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1272B7-EE0A-45D3-A84F-378C5719FF63}"/>
              </a:ext>
            </a:extLst>
          </p:cNvPr>
          <p:cNvSpPr/>
          <p:nvPr/>
        </p:nvSpPr>
        <p:spPr>
          <a:xfrm>
            <a:off x="5656870" y="1738008"/>
            <a:ext cx="593690" cy="60890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B45A54B-58E9-48B4-BDBE-2D90CA97ADD7}"/>
              </a:ext>
            </a:extLst>
          </p:cNvPr>
          <p:cNvCxnSpPr>
            <a:cxnSpLocks/>
          </p:cNvCxnSpPr>
          <p:nvPr/>
        </p:nvCxnSpPr>
        <p:spPr>
          <a:xfrm>
            <a:off x="4419308" y="4225751"/>
            <a:ext cx="1281939" cy="0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62AD2F-7D16-4EA1-B98E-5EC8712B7E30}"/>
              </a:ext>
            </a:extLst>
          </p:cNvPr>
          <p:cNvCxnSpPr>
            <a:cxnSpLocks/>
          </p:cNvCxnSpPr>
          <p:nvPr/>
        </p:nvCxnSpPr>
        <p:spPr>
          <a:xfrm>
            <a:off x="4494112" y="2042461"/>
            <a:ext cx="1147518" cy="0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1">
            <a:extLst>
              <a:ext uri="{FF2B5EF4-FFF2-40B4-BE49-F238E27FC236}">
                <a16:creationId xmlns:a16="http://schemas.microsoft.com/office/drawing/2014/main" id="{02DA8FE5-D2D4-4FFF-BD53-7C8FB118154E}"/>
              </a:ext>
            </a:extLst>
          </p:cNvPr>
          <p:cNvSpPr txBox="1">
            <a:spLocks/>
          </p:cNvSpPr>
          <p:nvPr/>
        </p:nvSpPr>
        <p:spPr>
          <a:xfrm>
            <a:off x="1087737" y="1839476"/>
            <a:ext cx="3403871" cy="1505701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sz="1800" dirty="0">
                <a:latin typeface="Consolas" panose="020B0609020204030204" pitchFamily="49" charset="0"/>
              </a:rPr>
              <a:t>.box {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position: absolute;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top: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left: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584663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47EA9B1-EA5B-4CE9-AFA2-DDF72C842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Absolute 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B45A54B-58E9-48B4-BDBE-2D90CA97ADD7}"/>
              </a:ext>
            </a:extLst>
          </p:cNvPr>
          <p:cNvCxnSpPr>
            <a:cxnSpLocks/>
          </p:cNvCxnSpPr>
          <p:nvPr/>
        </p:nvCxnSpPr>
        <p:spPr>
          <a:xfrm>
            <a:off x="4493186" y="4225751"/>
            <a:ext cx="1397947" cy="0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1">
            <a:extLst>
              <a:ext uri="{FF2B5EF4-FFF2-40B4-BE49-F238E27FC236}">
                <a16:creationId xmlns:a16="http://schemas.microsoft.com/office/drawing/2014/main" id="{02DA8FE5-D2D4-4FFF-BD53-7C8FB118154E}"/>
              </a:ext>
            </a:extLst>
          </p:cNvPr>
          <p:cNvSpPr txBox="1">
            <a:spLocks/>
          </p:cNvSpPr>
          <p:nvPr/>
        </p:nvSpPr>
        <p:spPr>
          <a:xfrm>
            <a:off x="1087737" y="1839476"/>
            <a:ext cx="3403871" cy="1472681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sz="1800" dirty="0">
                <a:latin typeface="Consolas" panose="020B0609020204030204" pitchFamily="49" charset="0"/>
              </a:rPr>
              <a:t>.box {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position: absolute;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top: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left: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4A2510E-F9B3-4F0D-BC53-505BADBE7BC3}"/>
              </a:ext>
            </a:extLst>
          </p:cNvPr>
          <p:cNvSpPr/>
          <p:nvPr/>
        </p:nvSpPr>
        <p:spPr>
          <a:xfrm>
            <a:off x="5816329" y="1732810"/>
            <a:ext cx="3127943" cy="2894391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1E0128-0DDD-466E-B8C7-F6F1DC6D1179}"/>
              </a:ext>
            </a:extLst>
          </p:cNvPr>
          <p:cNvSpPr txBox="1"/>
          <p:nvPr/>
        </p:nvSpPr>
        <p:spPr>
          <a:xfrm>
            <a:off x="5951878" y="2440343"/>
            <a:ext cx="2939051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</a:t>
            </a:r>
            <a:r>
              <a:rPr lang="en-CA" sz="1100" dirty="0" err="1"/>
              <a:t>Corrupti</a:t>
            </a:r>
            <a:r>
              <a:rPr lang="en-CA" sz="1100" dirty="0"/>
              <a:t> beatae, </a:t>
            </a:r>
            <a:r>
              <a:rPr lang="en-CA" sz="1100" dirty="0" err="1"/>
              <a:t>esse</a:t>
            </a:r>
            <a:r>
              <a:rPr lang="en-CA" sz="1100" dirty="0"/>
              <a:t> </a:t>
            </a:r>
            <a:r>
              <a:rPr lang="en-CA" sz="1100" dirty="0" err="1"/>
              <a:t>quam</a:t>
            </a:r>
            <a:r>
              <a:rPr lang="en-CA" sz="1100" dirty="0"/>
              <a:t> </a:t>
            </a:r>
            <a:r>
              <a:rPr lang="en-CA" sz="1100" dirty="0" err="1"/>
              <a:t>quis</a:t>
            </a:r>
            <a:r>
              <a:rPr lang="en-CA" sz="1100" dirty="0"/>
              <a:t> </a:t>
            </a:r>
            <a:r>
              <a:rPr lang="en-CA" sz="1100" dirty="0" err="1"/>
              <a:t>eveniet</a:t>
            </a:r>
            <a:r>
              <a:rPr lang="en-CA" sz="1100" dirty="0"/>
              <a:t> </a:t>
            </a:r>
            <a:r>
              <a:rPr lang="en-CA" sz="1100" dirty="0" err="1"/>
              <a:t>mollitia</a:t>
            </a:r>
            <a:r>
              <a:rPr lang="en-CA" sz="1100" dirty="0"/>
              <a:t> a </a:t>
            </a:r>
            <a:r>
              <a:rPr lang="en-CA" sz="1100" dirty="0" err="1"/>
              <a:t>exercitationem</a:t>
            </a:r>
            <a:r>
              <a:rPr lang="en-CA" sz="1100" dirty="0"/>
              <a:t> libero </a:t>
            </a:r>
            <a:r>
              <a:rPr lang="en-CA" sz="1100" dirty="0" err="1"/>
              <a:t>debitis</a:t>
            </a:r>
            <a:r>
              <a:rPr lang="en-CA" sz="1100" dirty="0"/>
              <a:t> </a:t>
            </a:r>
            <a:r>
              <a:rPr lang="en-CA" sz="1100" dirty="0" err="1"/>
              <a:t>quod</a:t>
            </a:r>
            <a:r>
              <a:rPr lang="en-CA" sz="1100" dirty="0"/>
              <a:t> </a:t>
            </a:r>
            <a:r>
              <a:rPr lang="en-CA" sz="1100" dirty="0" err="1"/>
              <a:t>aliquid</a:t>
            </a:r>
            <a:r>
              <a:rPr lang="en-CA" sz="1100" dirty="0"/>
              <a:t> </a:t>
            </a:r>
            <a:r>
              <a:rPr lang="en-CA" sz="1100" dirty="0" err="1"/>
              <a:t>voluptatem</a:t>
            </a:r>
            <a:r>
              <a:rPr lang="en-CA" sz="1100" dirty="0"/>
              <a:t> </a:t>
            </a:r>
            <a:r>
              <a:rPr lang="en-CA" sz="1100" dirty="0" err="1"/>
              <a:t>voluptas</a:t>
            </a:r>
            <a:r>
              <a:rPr lang="en-CA" sz="1100" dirty="0"/>
              <a:t> </a:t>
            </a:r>
            <a:r>
              <a:rPr lang="en-CA" sz="1100" dirty="0" err="1"/>
              <a:t>ratione</a:t>
            </a:r>
            <a:r>
              <a:rPr lang="en-CA" sz="1100" dirty="0"/>
              <a:t> </a:t>
            </a:r>
            <a:r>
              <a:rPr lang="en-CA" sz="1100" dirty="0" err="1"/>
              <a:t>eius</a:t>
            </a:r>
            <a:r>
              <a:rPr lang="en-CA" sz="1100" dirty="0"/>
              <a:t> </a:t>
            </a:r>
            <a:r>
              <a:rPr lang="en-CA" sz="1100" dirty="0" err="1"/>
              <a:t>architecto</a:t>
            </a:r>
            <a:r>
              <a:rPr lang="en-CA" sz="1100" dirty="0"/>
              <a:t> </a:t>
            </a:r>
            <a:r>
              <a:rPr lang="en-CA" sz="1100" dirty="0" err="1"/>
              <a:t>similique</a:t>
            </a:r>
            <a:r>
              <a:rPr lang="en-CA" sz="1100" dirty="0"/>
              <a:t>, minima </a:t>
            </a:r>
            <a:r>
              <a:rPr lang="en-CA" sz="1100" dirty="0" err="1"/>
              <a:t>magnam</a:t>
            </a:r>
            <a:r>
              <a:rPr lang="en-CA" sz="1100" dirty="0"/>
              <a:t> </a:t>
            </a:r>
            <a:r>
              <a:rPr lang="en-CA" sz="1100" dirty="0" err="1"/>
              <a:t>reiciendis</a:t>
            </a:r>
            <a:r>
              <a:rPr lang="en-CA" sz="1100" dirty="0"/>
              <a:t>? 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B3432A-CE19-4888-822B-9585E90032FB}"/>
              </a:ext>
            </a:extLst>
          </p:cNvPr>
          <p:cNvSpPr/>
          <p:nvPr/>
        </p:nvSpPr>
        <p:spPr>
          <a:xfrm>
            <a:off x="5918136" y="2413818"/>
            <a:ext cx="593690" cy="60890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E6AFDC-BDD5-4954-BE44-FE7B6E339A29}"/>
              </a:ext>
            </a:extLst>
          </p:cNvPr>
          <p:cNvSpPr/>
          <p:nvPr/>
        </p:nvSpPr>
        <p:spPr>
          <a:xfrm>
            <a:off x="5906373" y="2403676"/>
            <a:ext cx="2939053" cy="2082644"/>
          </a:xfrm>
          <a:prstGeom prst="rect">
            <a:avLst/>
          </a:prstGeom>
          <a:noFill/>
          <a:ln w="19050">
            <a:solidFill>
              <a:schemeClr val="tx2">
                <a:lumMod val="40000"/>
                <a:lumOff val="60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DADF6F-B840-42BB-9C49-CA6B262CC582}"/>
              </a:ext>
            </a:extLst>
          </p:cNvPr>
          <p:cNvSpPr txBox="1"/>
          <p:nvPr/>
        </p:nvSpPr>
        <p:spPr>
          <a:xfrm>
            <a:off x="5906373" y="1807313"/>
            <a:ext cx="7382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Title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4187F4D-0111-4361-952A-9AF9651C2862}"/>
              </a:ext>
            </a:extLst>
          </p:cNvPr>
          <p:cNvSpPr txBox="1"/>
          <p:nvPr/>
        </p:nvSpPr>
        <p:spPr>
          <a:xfrm>
            <a:off x="7970520" y="1807313"/>
            <a:ext cx="9204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Navigation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62AD2F-7D16-4EA1-B98E-5EC8712B7E30}"/>
              </a:ext>
            </a:extLst>
          </p:cNvPr>
          <p:cNvCxnSpPr>
            <a:cxnSpLocks/>
          </p:cNvCxnSpPr>
          <p:nvPr/>
        </p:nvCxnSpPr>
        <p:spPr>
          <a:xfrm>
            <a:off x="4491608" y="2703031"/>
            <a:ext cx="1426528" cy="0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1">
            <a:extLst>
              <a:ext uri="{FF2B5EF4-FFF2-40B4-BE49-F238E27FC236}">
                <a16:creationId xmlns:a16="http://schemas.microsoft.com/office/drawing/2014/main" id="{41D0455C-E417-45C8-96FA-3293D045EDA7}"/>
              </a:ext>
            </a:extLst>
          </p:cNvPr>
          <p:cNvSpPr txBox="1">
            <a:spLocks/>
          </p:cNvSpPr>
          <p:nvPr/>
        </p:nvSpPr>
        <p:spPr>
          <a:xfrm>
            <a:off x="1087737" y="3713606"/>
            <a:ext cx="3403871" cy="913595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sz="1800" dirty="0">
                <a:latin typeface="Consolas" panose="020B0609020204030204" pitchFamily="49" charset="0"/>
              </a:rPr>
              <a:t>.parent {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position: relative;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789353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1BBEA4-2B24-4424-A093-B792ADE6C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Fixed is similar to absolute except it is </a:t>
            </a:r>
            <a:r>
              <a:rPr lang="en-CA" b="1" dirty="0"/>
              <a:t>always </a:t>
            </a:r>
            <a:r>
              <a:rPr lang="en-CA" dirty="0"/>
              <a:t>relative to the viewport.</a:t>
            </a:r>
          </a:p>
          <a:p>
            <a:pPr marL="0" indent="0">
              <a:buNone/>
            </a:pPr>
            <a:r>
              <a:rPr lang="en-CA" dirty="0"/>
              <a:t>Using the </a:t>
            </a:r>
            <a:r>
              <a:rPr lang="en-CA" dirty="0">
                <a:latin typeface="Consolas" panose="020B0609020204030204" pitchFamily="49" charset="0"/>
              </a:rPr>
              <a:t>top, bottom, left, right, z-index</a:t>
            </a:r>
            <a:r>
              <a:rPr lang="en-CA" dirty="0">
                <a:latin typeface="+mj-lt"/>
              </a:rPr>
              <a:t> properties is based on the viewport, not the webpage.</a:t>
            </a:r>
          </a:p>
          <a:p>
            <a:pPr marL="0" indent="0">
              <a:buNone/>
            </a:pPr>
            <a:r>
              <a:rPr lang="en-CA" dirty="0">
                <a:latin typeface="+mj-lt"/>
              </a:rPr>
              <a:t>For example, setting </a:t>
            </a:r>
            <a:r>
              <a:rPr lang="en-CA" dirty="0">
                <a:latin typeface="Consolas" panose="020B0609020204030204" pitchFamily="49" charset="0"/>
              </a:rPr>
              <a:t>bottom: 0;</a:t>
            </a:r>
            <a:r>
              <a:rPr lang="en-CA" dirty="0">
                <a:latin typeface="+mj-lt"/>
              </a:rPr>
              <a:t> will place the element at the bottom of the browser window </a:t>
            </a:r>
            <a:r>
              <a:rPr lang="en-CA">
                <a:latin typeface="+mj-lt"/>
              </a:rPr>
              <a:t>(viewport), </a:t>
            </a:r>
            <a:r>
              <a:rPr lang="en-CA" dirty="0">
                <a:latin typeface="+mj-lt"/>
              </a:rPr>
              <a:t>not the bottom of the webpage.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408938-C663-43B0-B3FE-6E76EEFE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Fixed </a:t>
            </a:r>
          </a:p>
        </p:txBody>
      </p:sp>
    </p:spTree>
    <p:extLst>
      <p:ext uri="{BB962C8B-B14F-4D97-AF65-F5344CB8AC3E}">
        <p14:creationId xmlns:p14="http://schemas.microsoft.com/office/powerpoint/2010/main" val="4760387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EFF56DA-0B56-44FC-B801-0C587952C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Fixed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301CB2-F176-43E4-A8E8-350A71F88E5D}"/>
              </a:ext>
            </a:extLst>
          </p:cNvPr>
          <p:cNvSpPr/>
          <p:nvPr/>
        </p:nvSpPr>
        <p:spPr>
          <a:xfrm>
            <a:off x="5482900" y="2849880"/>
            <a:ext cx="3127943" cy="1487380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2068A3-9E17-41CC-A1E7-FC0329A6BD48}"/>
              </a:ext>
            </a:extLst>
          </p:cNvPr>
          <p:cNvSpPr txBox="1"/>
          <p:nvPr/>
        </p:nvSpPr>
        <p:spPr>
          <a:xfrm>
            <a:off x="5584707" y="2952019"/>
            <a:ext cx="2939051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</a:t>
            </a:r>
            <a:r>
              <a:rPr lang="en-CA" sz="1100" dirty="0" err="1"/>
              <a:t>Corrupti</a:t>
            </a:r>
            <a:r>
              <a:rPr lang="en-CA" sz="1100" dirty="0"/>
              <a:t> beatae, </a:t>
            </a:r>
            <a:r>
              <a:rPr lang="en-CA" sz="1100" dirty="0" err="1"/>
              <a:t>esse</a:t>
            </a:r>
            <a:r>
              <a:rPr lang="en-CA" sz="1100" dirty="0"/>
              <a:t> </a:t>
            </a:r>
            <a:r>
              <a:rPr lang="en-CA" sz="1100" dirty="0" err="1"/>
              <a:t>quam</a:t>
            </a:r>
            <a:r>
              <a:rPr lang="en-CA" sz="1100" dirty="0"/>
              <a:t> </a:t>
            </a:r>
            <a:r>
              <a:rPr lang="en-CA" sz="1100" dirty="0" err="1"/>
              <a:t>quis</a:t>
            </a:r>
            <a:r>
              <a:rPr lang="en-CA" sz="1100" dirty="0"/>
              <a:t> </a:t>
            </a:r>
            <a:r>
              <a:rPr lang="en-CA" sz="1100" dirty="0" err="1"/>
              <a:t>eveniet</a:t>
            </a:r>
            <a:r>
              <a:rPr lang="en-CA" sz="1100" dirty="0"/>
              <a:t> </a:t>
            </a:r>
            <a:r>
              <a:rPr lang="en-CA" sz="1100" dirty="0" err="1"/>
              <a:t>mollitia</a:t>
            </a:r>
            <a:r>
              <a:rPr lang="en-CA" sz="1100" dirty="0"/>
              <a:t> a </a:t>
            </a:r>
            <a:r>
              <a:rPr lang="en-CA" sz="1100" dirty="0" err="1"/>
              <a:t>exercitationem</a:t>
            </a:r>
            <a:r>
              <a:rPr lang="en-CA" sz="1100" dirty="0"/>
              <a:t> libero </a:t>
            </a:r>
            <a:r>
              <a:rPr lang="en-CA" sz="1100" dirty="0" err="1"/>
              <a:t>debitis</a:t>
            </a:r>
            <a:r>
              <a:rPr lang="en-CA" sz="1100" dirty="0"/>
              <a:t> </a:t>
            </a:r>
            <a:r>
              <a:rPr lang="en-CA" sz="1100" dirty="0" err="1"/>
              <a:t>quod</a:t>
            </a:r>
            <a:r>
              <a:rPr lang="en-CA" sz="1100" dirty="0"/>
              <a:t> </a:t>
            </a:r>
            <a:r>
              <a:rPr lang="en-CA" sz="1100" dirty="0" err="1"/>
              <a:t>aliquid</a:t>
            </a:r>
            <a:r>
              <a:rPr lang="en-CA" sz="1100" dirty="0"/>
              <a:t> </a:t>
            </a:r>
            <a:r>
              <a:rPr lang="en-CA" sz="1100" dirty="0" err="1"/>
              <a:t>voluptatem</a:t>
            </a:r>
            <a:r>
              <a:rPr lang="en-CA" sz="1100" dirty="0"/>
              <a:t> </a:t>
            </a:r>
            <a:r>
              <a:rPr lang="en-CA" sz="1100" dirty="0" err="1"/>
              <a:t>voluptas</a:t>
            </a:r>
            <a:r>
              <a:rPr lang="en-CA" sz="1100" dirty="0"/>
              <a:t> </a:t>
            </a:r>
            <a:r>
              <a:rPr lang="en-CA" sz="1100" dirty="0" err="1"/>
              <a:t>ratione</a:t>
            </a:r>
            <a:r>
              <a:rPr lang="en-CA" sz="1100" dirty="0"/>
              <a:t> </a:t>
            </a:r>
            <a:r>
              <a:rPr lang="en-CA" sz="1100" dirty="0" err="1"/>
              <a:t>eius</a:t>
            </a:r>
            <a:r>
              <a:rPr lang="en-CA" sz="1100" dirty="0"/>
              <a:t> </a:t>
            </a:r>
            <a:r>
              <a:rPr lang="en-CA" sz="1100" dirty="0" err="1"/>
              <a:t>architecto</a:t>
            </a:r>
            <a:r>
              <a:rPr lang="en-CA" sz="1100" dirty="0"/>
              <a:t> </a:t>
            </a:r>
            <a:r>
              <a:rPr lang="en-CA" sz="1100" dirty="0" err="1"/>
              <a:t>similique</a:t>
            </a:r>
            <a:r>
              <a:rPr lang="en-CA" sz="1100" dirty="0"/>
              <a:t>, minima </a:t>
            </a:r>
            <a:r>
              <a:rPr lang="en-CA" sz="1100" dirty="0" err="1"/>
              <a:t>magnam</a:t>
            </a:r>
            <a:r>
              <a:rPr lang="en-CA" sz="1100" dirty="0"/>
              <a:t> </a:t>
            </a:r>
            <a:r>
              <a:rPr lang="en-CA" sz="1100" dirty="0" err="1"/>
              <a:t>reiciendis</a:t>
            </a:r>
            <a:r>
              <a:rPr lang="en-CA" sz="1100" dirty="0"/>
              <a:t>? 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CEB0F5-3F26-4274-91BB-1074F65E25D7}"/>
              </a:ext>
            </a:extLst>
          </p:cNvPr>
          <p:cNvSpPr/>
          <p:nvPr/>
        </p:nvSpPr>
        <p:spPr>
          <a:xfrm>
            <a:off x="5493167" y="2857500"/>
            <a:ext cx="1730593" cy="48153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A4E588AB-D55F-418F-A29D-883989E76A10}"/>
              </a:ext>
            </a:extLst>
          </p:cNvPr>
          <p:cNvSpPr txBox="1">
            <a:spLocks/>
          </p:cNvSpPr>
          <p:nvPr/>
        </p:nvSpPr>
        <p:spPr>
          <a:xfrm>
            <a:off x="998048" y="1997427"/>
            <a:ext cx="3403871" cy="1472681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sz="1800" dirty="0">
                <a:latin typeface="Consolas" panose="020B0609020204030204" pitchFamily="49" charset="0"/>
              </a:rPr>
              <a:t>.box {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position: fixed;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top: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left: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74A7616-260F-4C43-9CDE-4747EE91C809}"/>
              </a:ext>
            </a:extLst>
          </p:cNvPr>
          <p:cNvCxnSpPr>
            <a:cxnSpLocks/>
          </p:cNvCxnSpPr>
          <p:nvPr/>
        </p:nvCxnSpPr>
        <p:spPr>
          <a:xfrm>
            <a:off x="4401919" y="3081962"/>
            <a:ext cx="1182788" cy="0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2568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CFBE3C8-27E2-413C-82AF-4A38A29C8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When you set an element to </a:t>
            </a:r>
            <a:r>
              <a:rPr lang="en-CA" dirty="0">
                <a:latin typeface="Consolas" panose="020B0609020204030204" pitchFamily="49" charset="0"/>
              </a:rPr>
              <a:t>position: fixed</a:t>
            </a:r>
            <a:r>
              <a:rPr lang="en-CA" dirty="0"/>
              <a:t>, make sure you consider that some elements may have flown behind it.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You will often want to offset other elements by the height or width of the fixed element.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690BB3-C23F-42C3-BAE3-08EFFCCF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Fixed </a:t>
            </a:r>
          </a:p>
        </p:txBody>
      </p:sp>
    </p:spTree>
    <p:extLst>
      <p:ext uri="{BB962C8B-B14F-4D97-AF65-F5344CB8AC3E}">
        <p14:creationId xmlns:p14="http://schemas.microsoft.com/office/powerpoint/2010/main" val="31705561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EFF56DA-0B56-44FC-B801-0C587952C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Fixed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301CB2-F176-43E4-A8E8-350A71F88E5D}"/>
              </a:ext>
            </a:extLst>
          </p:cNvPr>
          <p:cNvSpPr/>
          <p:nvPr/>
        </p:nvSpPr>
        <p:spPr>
          <a:xfrm>
            <a:off x="5482900" y="2286004"/>
            <a:ext cx="3127943" cy="2051256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2068A3-9E17-41CC-A1E7-FC0329A6BD48}"/>
              </a:ext>
            </a:extLst>
          </p:cNvPr>
          <p:cNvSpPr txBox="1"/>
          <p:nvPr/>
        </p:nvSpPr>
        <p:spPr>
          <a:xfrm>
            <a:off x="5584707" y="2917075"/>
            <a:ext cx="2939051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</a:t>
            </a:r>
            <a:r>
              <a:rPr lang="en-CA" sz="1100" dirty="0" err="1"/>
              <a:t>Corrupti</a:t>
            </a:r>
            <a:r>
              <a:rPr lang="en-CA" sz="1100" dirty="0"/>
              <a:t> beatae, </a:t>
            </a:r>
            <a:r>
              <a:rPr lang="en-CA" sz="1100" dirty="0" err="1"/>
              <a:t>esse</a:t>
            </a:r>
            <a:r>
              <a:rPr lang="en-CA" sz="1100" dirty="0"/>
              <a:t> </a:t>
            </a:r>
            <a:r>
              <a:rPr lang="en-CA" sz="1100" dirty="0" err="1"/>
              <a:t>quam</a:t>
            </a:r>
            <a:r>
              <a:rPr lang="en-CA" sz="1100" dirty="0"/>
              <a:t> </a:t>
            </a:r>
            <a:r>
              <a:rPr lang="en-CA" sz="1100" dirty="0" err="1"/>
              <a:t>quis</a:t>
            </a:r>
            <a:r>
              <a:rPr lang="en-CA" sz="1100" dirty="0"/>
              <a:t> </a:t>
            </a:r>
            <a:r>
              <a:rPr lang="en-CA" sz="1100" dirty="0" err="1"/>
              <a:t>eveniet</a:t>
            </a:r>
            <a:r>
              <a:rPr lang="en-CA" sz="1100" dirty="0"/>
              <a:t> </a:t>
            </a:r>
            <a:r>
              <a:rPr lang="en-CA" sz="1100" dirty="0" err="1"/>
              <a:t>mollitia</a:t>
            </a:r>
            <a:r>
              <a:rPr lang="en-CA" sz="1100" dirty="0"/>
              <a:t> a </a:t>
            </a:r>
            <a:r>
              <a:rPr lang="en-CA" sz="1100" dirty="0" err="1"/>
              <a:t>exercitationem</a:t>
            </a:r>
            <a:r>
              <a:rPr lang="en-CA" sz="1100" dirty="0"/>
              <a:t> libero </a:t>
            </a:r>
            <a:r>
              <a:rPr lang="en-CA" sz="1100" dirty="0" err="1"/>
              <a:t>debitis</a:t>
            </a:r>
            <a:r>
              <a:rPr lang="en-CA" sz="1100" dirty="0"/>
              <a:t> </a:t>
            </a:r>
            <a:r>
              <a:rPr lang="en-CA" sz="1100" dirty="0" err="1"/>
              <a:t>quod</a:t>
            </a:r>
            <a:r>
              <a:rPr lang="en-CA" sz="1100" dirty="0"/>
              <a:t> </a:t>
            </a:r>
            <a:r>
              <a:rPr lang="en-CA" sz="1100" dirty="0" err="1"/>
              <a:t>aliquid</a:t>
            </a:r>
            <a:r>
              <a:rPr lang="en-CA" sz="1100" dirty="0"/>
              <a:t> </a:t>
            </a:r>
            <a:r>
              <a:rPr lang="en-CA" sz="1100" dirty="0" err="1"/>
              <a:t>voluptatem</a:t>
            </a:r>
            <a:r>
              <a:rPr lang="en-CA" sz="1100" dirty="0"/>
              <a:t> </a:t>
            </a:r>
            <a:r>
              <a:rPr lang="en-CA" sz="1100" dirty="0" err="1"/>
              <a:t>voluptas</a:t>
            </a:r>
            <a:r>
              <a:rPr lang="en-CA" sz="1100" dirty="0"/>
              <a:t> </a:t>
            </a:r>
            <a:r>
              <a:rPr lang="en-CA" sz="1100" dirty="0" err="1"/>
              <a:t>ratione</a:t>
            </a:r>
            <a:r>
              <a:rPr lang="en-CA" sz="1100" dirty="0"/>
              <a:t> </a:t>
            </a:r>
            <a:r>
              <a:rPr lang="en-CA" sz="1100" dirty="0" err="1"/>
              <a:t>eius</a:t>
            </a:r>
            <a:r>
              <a:rPr lang="en-CA" sz="1100" dirty="0"/>
              <a:t> </a:t>
            </a:r>
            <a:r>
              <a:rPr lang="en-CA" sz="1100" dirty="0" err="1"/>
              <a:t>architecto</a:t>
            </a:r>
            <a:r>
              <a:rPr lang="en-CA" sz="1100" dirty="0"/>
              <a:t> </a:t>
            </a:r>
            <a:r>
              <a:rPr lang="en-CA" sz="1100" dirty="0" err="1"/>
              <a:t>similique</a:t>
            </a:r>
            <a:r>
              <a:rPr lang="en-CA" sz="1100" dirty="0"/>
              <a:t>, minima </a:t>
            </a:r>
            <a:r>
              <a:rPr lang="en-CA" sz="1100" dirty="0" err="1"/>
              <a:t>magnam</a:t>
            </a:r>
            <a:r>
              <a:rPr lang="en-CA" sz="1100" dirty="0"/>
              <a:t> </a:t>
            </a:r>
            <a:r>
              <a:rPr lang="en-CA" sz="1100" dirty="0" err="1"/>
              <a:t>reiciendis</a:t>
            </a:r>
            <a:r>
              <a:rPr lang="en-CA" sz="1100" dirty="0"/>
              <a:t>? Lorem ipsum dolor sit </a:t>
            </a:r>
            <a:r>
              <a:rPr lang="en-CA" sz="1100" dirty="0" err="1"/>
              <a:t>amet</a:t>
            </a:r>
            <a:r>
              <a:rPr lang="en-CA" sz="1100" dirty="0"/>
              <a:t>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adipisicing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CEB0F5-3F26-4274-91BB-1074F65E25D7}"/>
              </a:ext>
            </a:extLst>
          </p:cNvPr>
          <p:cNvSpPr/>
          <p:nvPr/>
        </p:nvSpPr>
        <p:spPr>
          <a:xfrm>
            <a:off x="5493167" y="2292624"/>
            <a:ext cx="3117676" cy="48153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A4E588AB-D55F-418F-A29D-883989E76A10}"/>
              </a:ext>
            </a:extLst>
          </p:cNvPr>
          <p:cNvSpPr txBox="1">
            <a:spLocks/>
          </p:cNvSpPr>
          <p:nvPr/>
        </p:nvSpPr>
        <p:spPr>
          <a:xfrm>
            <a:off x="998048" y="1791687"/>
            <a:ext cx="3403871" cy="1782093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sz="1800" dirty="0">
                <a:latin typeface="Consolas" panose="020B0609020204030204" pitchFamily="49" charset="0"/>
              </a:rPr>
              <a:t>.box {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position: fixed;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top: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left: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right: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74A7616-260F-4C43-9CDE-4747EE91C809}"/>
              </a:ext>
            </a:extLst>
          </p:cNvPr>
          <p:cNvCxnSpPr>
            <a:cxnSpLocks/>
          </p:cNvCxnSpPr>
          <p:nvPr/>
        </p:nvCxnSpPr>
        <p:spPr>
          <a:xfrm>
            <a:off x="4401919" y="2544495"/>
            <a:ext cx="1182788" cy="0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DBE01659-BD4C-4CEA-A1D4-D268420D99F8}"/>
              </a:ext>
            </a:extLst>
          </p:cNvPr>
          <p:cNvSpPr txBox="1">
            <a:spLocks/>
          </p:cNvSpPr>
          <p:nvPr/>
        </p:nvSpPr>
        <p:spPr>
          <a:xfrm>
            <a:off x="998047" y="3933981"/>
            <a:ext cx="3403871" cy="949152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sz="1800" dirty="0">
                <a:latin typeface="Consolas" panose="020B0609020204030204" pitchFamily="49" charset="0"/>
              </a:rPr>
              <a:t>.element {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margin-top: 5rem;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3504B0-7497-4E3C-8A80-F4512FC5A783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401919" y="3555712"/>
            <a:ext cx="1182788" cy="558504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2880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CD1A81-C24F-4F3A-8926-03F916EA8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Sticky is a hybrid of relative and fixed. It must be used with at least one of </a:t>
            </a:r>
            <a:r>
              <a:rPr lang="en-CA" dirty="0">
                <a:latin typeface="Consolas" panose="020B0609020204030204" pitchFamily="49" charset="0"/>
              </a:rPr>
              <a:t>top, bottom, left, right</a:t>
            </a:r>
            <a:r>
              <a:rPr lang="en-CA" dirty="0"/>
              <a:t> otherwise it will be the same as relative.</a:t>
            </a:r>
          </a:p>
          <a:p>
            <a:pPr marL="0" indent="0">
              <a:buNone/>
            </a:pPr>
            <a:r>
              <a:rPr lang="en-CA" dirty="0"/>
              <a:t>It functions as relative to start until the viewport reaches the position defined by one of those four properties, then the element functions similar to fixed but stays within its </a:t>
            </a:r>
            <a:r>
              <a:rPr lang="en-CA"/>
              <a:t>parent container.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ABE65D-E8E3-4881-85F8-0EAC5426D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Sticky </a:t>
            </a:r>
          </a:p>
        </p:txBody>
      </p:sp>
    </p:spTree>
    <p:extLst>
      <p:ext uri="{BB962C8B-B14F-4D97-AF65-F5344CB8AC3E}">
        <p14:creationId xmlns:p14="http://schemas.microsoft.com/office/powerpoint/2010/main" val="19326262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561F985-489F-471E-A753-7D47EB722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Check the example provided by MDN to see it in action…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sz="20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https://developer.mozilla.org/en-US/docs/Web/CSS/position#Result_3</a:t>
            </a:r>
            <a:r>
              <a:rPr lang="en-CA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2BB766-BCC1-4B83-9FA3-F017A2C77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Position – Sticky </a:t>
            </a:r>
          </a:p>
        </p:txBody>
      </p:sp>
    </p:spTree>
    <p:extLst>
      <p:ext uri="{BB962C8B-B14F-4D97-AF65-F5344CB8AC3E}">
        <p14:creationId xmlns:p14="http://schemas.microsoft.com/office/powerpoint/2010/main" val="33408540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DD102D-22C8-42F6-8E18-CB0CBF83B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 z-index property can be used on any element with a position set other than static to determine how items stack on one another visually.</a:t>
            </a:r>
          </a:p>
          <a:p>
            <a:pPr marL="0" indent="0">
              <a:buNone/>
            </a:pPr>
            <a:r>
              <a:rPr lang="en-CA" dirty="0"/>
              <a:t>It accepts positive or negative number values with higher values stacking over smaller values.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sz="20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https://developer.mozilla.org/en-US/docs/Web/CSS/z-index</a:t>
            </a:r>
            <a:r>
              <a:rPr lang="en-CA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F66E8C-592D-4159-B529-CEEDFAF9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Z-Index</a:t>
            </a:r>
          </a:p>
        </p:txBody>
      </p:sp>
    </p:spTree>
    <p:extLst>
      <p:ext uri="{BB962C8B-B14F-4D97-AF65-F5344CB8AC3E}">
        <p14:creationId xmlns:p14="http://schemas.microsoft.com/office/powerpoint/2010/main" val="1959931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0AEB15-1931-4D68-9BA5-CCF1B433E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800" dirty="0"/>
              <a:t>CSS Floats</a:t>
            </a:r>
          </a:p>
          <a:p>
            <a:r>
              <a:rPr lang="en-CA" sz="2800"/>
              <a:t>CSS Pseudo-elements</a:t>
            </a:r>
            <a:endParaRPr lang="en-CA" sz="2800" dirty="0"/>
          </a:p>
          <a:p>
            <a:r>
              <a:rPr lang="en-CA" sz="2800" dirty="0"/>
              <a:t>CSS Positioning</a:t>
            </a:r>
          </a:p>
          <a:p>
            <a:r>
              <a:rPr lang="en-CA" sz="2800" dirty="0"/>
              <a:t>Assignment #5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4D0B07-19D2-430F-A652-1DAAA45BF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143086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EFF56DA-0B56-44FC-B801-0C587952C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Z-Index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301CB2-F176-43E4-A8E8-350A71F88E5D}"/>
              </a:ext>
            </a:extLst>
          </p:cNvPr>
          <p:cNvSpPr/>
          <p:nvPr/>
        </p:nvSpPr>
        <p:spPr>
          <a:xfrm>
            <a:off x="5482900" y="2286004"/>
            <a:ext cx="3127943" cy="2051256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CEB0F5-3F26-4274-91BB-1074F65E25D7}"/>
              </a:ext>
            </a:extLst>
          </p:cNvPr>
          <p:cNvSpPr/>
          <p:nvPr/>
        </p:nvSpPr>
        <p:spPr>
          <a:xfrm>
            <a:off x="5490520" y="2295352"/>
            <a:ext cx="1441033" cy="100683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A4E588AB-D55F-418F-A29D-883989E76A10}"/>
              </a:ext>
            </a:extLst>
          </p:cNvPr>
          <p:cNvSpPr txBox="1">
            <a:spLocks/>
          </p:cNvSpPr>
          <p:nvPr/>
        </p:nvSpPr>
        <p:spPr>
          <a:xfrm>
            <a:off x="998048" y="1517367"/>
            <a:ext cx="3403871" cy="1782093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sz="1800" dirty="0">
                <a:latin typeface="Consolas" panose="020B0609020204030204" pitchFamily="49" charset="0"/>
              </a:rPr>
              <a:t>.box-1 {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position: absolute;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top: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left: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</a:t>
            </a:r>
            <a:r>
              <a:rPr lang="en-CA" sz="1800" b="1" dirty="0">
                <a:latin typeface="Consolas" panose="020B0609020204030204" pitchFamily="49" charset="0"/>
              </a:rPr>
              <a:t>z-index: 1;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74A7616-260F-4C43-9CDE-4747EE91C809}"/>
              </a:ext>
            </a:extLst>
          </p:cNvPr>
          <p:cNvCxnSpPr>
            <a:cxnSpLocks/>
          </p:cNvCxnSpPr>
          <p:nvPr/>
        </p:nvCxnSpPr>
        <p:spPr>
          <a:xfrm>
            <a:off x="4401919" y="2544495"/>
            <a:ext cx="1000661" cy="114885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DBE01659-BD4C-4CEA-A1D4-D268420D99F8}"/>
              </a:ext>
            </a:extLst>
          </p:cNvPr>
          <p:cNvSpPr txBox="1">
            <a:spLocks/>
          </p:cNvSpPr>
          <p:nvPr/>
        </p:nvSpPr>
        <p:spPr>
          <a:xfrm>
            <a:off x="998047" y="3659660"/>
            <a:ext cx="3403871" cy="1255239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sz="1800" dirty="0">
                <a:latin typeface="Consolas" panose="020B0609020204030204" pitchFamily="49" charset="0"/>
              </a:rPr>
              <a:t>.box-2 {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position: relative;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</a:t>
            </a:r>
            <a:r>
              <a:rPr lang="en-CA" sz="1800" b="1" dirty="0">
                <a:latin typeface="Consolas" panose="020B0609020204030204" pitchFamily="49" charset="0"/>
              </a:rPr>
              <a:t>z-index: 2;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3504B0-7497-4E3C-8A80-F4512FC5A783}"/>
              </a:ext>
            </a:extLst>
          </p:cNvPr>
          <p:cNvCxnSpPr>
            <a:cxnSpLocks/>
          </p:cNvCxnSpPr>
          <p:nvPr/>
        </p:nvCxnSpPr>
        <p:spPr>
          <a:xfrm flipV="1">
            <a:off x="4401919" y="3571624"/>
            <a:ext cx="1732181" cy="542592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5A6B718-FD62-427D-8778-BF620DCE9BB9}"/>
              </a:ext>
            </a:extLst>
          </p:cNvPr>
          <p:cNvSpPr/>
          <p:nvPr/>
        </p:nvSpPr>
        <p:spPr>
          <a:xfrm>
            <a:off x="6211036" y="2737312"/>
            <a:ext cx="1441033" cy="1006836"/>
          </a:xfrm>
          <a:prstGeom prst="rect">
            <a:avLst/>
          </a:prstGeom>
          <a:solidFill>
            <a:srgbClr val="FFA5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66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EFF56DA-0B56-44FC-B801-0C587952C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Z-Index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301CB2-F176-43E4-A8E8-350A71F88E5D}"/>
              </a:ext>
            </a:extLst>
          </p:cNvPr>
          <p:cNvSpPr/>
          <p:nvPr/>
        </p:nvSpPr>
        <p:spPr>
          <a:xfrm>
            <a:off x="5482900" y="2286004"/>
            <a:ext cx="3127943" cy="2051256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A4E588AB-D55F-418F-A29D-883989E76A10}"/>
              </a:ext>
            </a:extLst>
          </p:cNvPr>
          <p:cNvSpPr txBox="1">
            <a:spLocks/>
          </p:cNvSpPr>
          <p:nvPr/>
        </p:nvSpPr>
        <p:spPr>
          <a:xfrm>
            <a:off x="998048" y="1517367"/>
            <a:ext cx="3403871" cy="1782093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sz="1800" dirty="0">
                <a:latin typeface="Consolas" panose="020B0609020204030204" pitchFamily="49" charset="0"/>
              </a:rPr>
              <a:t>.box-1 {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position: absolute;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top: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left: 0;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</a:t>
            </a:r>
            <a:r>
              <a:rPr lang="en-CA" sz="1800" b="1" dirty="0">
                <a:latin typeface="Consolas" panose="020B0609020204030204" pitchFamily="49" charset="0"/>
              </a:rPr>
              <a:t>z-index: 2;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74A7616-260F-4C43-9CDE-4747EE91C809}"/>
              </a:ext>
            </a:extLst>
          </p:cNvPr>
          <p:cNvCxnSpPr>
            <a:cxnSpLocks/>
          </p:cNvCxnSpPr>
          <p:nvPr/>
        </p:nvCxnSpPr>
        <p:spPr>
          <a:xfrm>
            <a:off x="4401919" y="2544495"/>
            <a:ext cx="1000661" cy="114885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DBE01659-BD4C-4CEA-A1D4-D268420D99F8}"/>
              </a:ext>
            </a:extLst>
          </p:cNvPr>
          <p:cNvSpPr txBox="1">
            <a:spLocks/>
          </p:cNvSpPr>
          <p:nvPr/>
        </p:nvSpPr>
        <p:spPr>
          <a:xfrm>
            <a:off x="998047" y="3659660"/>
            <a:ext cx="3403871" cy="1255239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>
            <a:noAutofit/>
          </a:bodyPr>
          <a:lstStyle>
            <a:lvl1pPr marL="342887" indent="-342887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spcAft>
                <a:spcPts val="1200"/>
              </a:spcAft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3000" kern="1200">
                <a:solidFill>
                  <a:schemeClr val="tx2">
                    <a:lumMod val="75000"/>
                  </a:schemeClr>
                </a:solidFill>
                <a:latin typeface="Arial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CA" sz="1800" dirty="0">
                <a:latin typeface="Consolas" panose="020B0609020204030204" pitchFamily="49" charset="0"/>
              </a:rPr>
              <a:t>.box-2 {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position: relative;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	</a:t>
            </a:r>
            <a:r>
              <a:rPr lang="en-CA" sz="1800" b="1" dirty="0">
                <a:latin typeface="Consolas" panose="020B0609020204030204" pitchFamily="49" charset="0"/>
              </a:rPr>
              <a:t>z-index: 1;</a:t>
            </a:r>
            <a:br>
              <a:rPr lang="en-CA" sz="1800" dirty="0">
                <a:latin typeface="Consolas" panose="020B0609020204030204" pitchFamily="49" charset="0"/>
              </a:rPr>
            </a:br>
            <a:r>
              <a:rPr lang="en-CA" sz="1800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3504B0-7497-4E3C-8A80-F4512FC5A783}"/>
              </a:ext>
            </a:extLst>
          </p:cNvPr>
          <p:cNvCxnSpPr>
            <a:cxnSpLocks/>
          </p:cNvCxnSpPr>
          <p:nvPr/>
        </p:nvCxnSpPr>
        <p:spPr>
          <a:xfrm flipV="1">
            <a:off x="4401919" y="3571624"/>
            <a:ext cx="1732181" cy="542592"/>
          </a:xfrm>
          <a:prstGeom prst="straightConnector1">
            <a:avLst/>
          </a:prstGeom>
          <a:ln w="1016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5A6B718-FD62-427D-8778-BF620DCE9BB9}"/>
              </a:ext>
            </a:extLst>
          </p:cNvPr>
          <p:cNvSpPr/>
          <p:nvPr/>
        </p:nvSpPr>
        <p:spPr>
          <a:xfrm>
            <a:off x="6211036" y="2737312"/>
            <a:ext cx="1441033" cy="1006836"/>
          </a:xfrm>
          <a:prstGeom prst="rect">
            <a:avLst/>
          </a:prstGeom>
          <a:solidFill>
            <a:srgbClr val="FFA5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CEB0F5-3F26-4274-91BB-1074F65E25D7}"/>
              </a:ext>
            </a:extLst>
          </p:cNvPr>
          <p:cNvSpPr/>
          <p:nvPr/>
        </p:nvSpPr>
        <p:spPr>
          <a:xfrm>
            <a:off x="5490520" y="2295352"/>
            <a:ext cx="1441033" cy="100683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02862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DD102D-22C8-42F6-8E18-CB0CBF83B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200" dirty="0"/>
              <a:t>Which </a:t>
            </a:r>
            <a:r>
              <a:rPr lang="en-US" sz="2200" b="1" dirty="0"/>
              <a:t>two</a:t>
            </a:r>
            <a:r>
              <a:rPr lang="en-US" sz="2200" dirty="0"/>
              <a:t> CSS position properties remove the element from the normal flow of the document?</a:t>
            </a:r>
          </a:p>
          <a:p>
            <a:pPr marL="0" indent="0">
              <a:buNone/>
            </a:pPr>
            <a:r>
              <a:rPr lang="en-US" sz="2200" dirty="0"/>
              <a:t>Which CSS position property ignores the values of left, right, top, bottom, and z-index?</a:t>
            </a:r>
          </a:p>
          <a:p>
            <a:pPr marL="0" indent="0">
              <a:buNone/>
            </a:pPr>
            <a:r>
              <a:rPr lang="en-US" sz="2200" dirty="0"/>
              <a:t>Which CSS position property can be used to make an element scroll with the page normally but stop scrolling when it reaches the top of the page?</a:t>
            </a:r>
          </a:p>
          <a:p>
            <a:pPr marL="0" indent="0" algn="ctr">
              <a:buNone/>
            </a:pPr>
            <a:r>
              <a:rPr lang="en-US" sz="2200" dirty="0"/>
              <a:t>static      relative      absolute      fixed      sticky</a:t>
            </a:r>
            <a:endParaRPr lang="en-CA" sz="2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F66E8C-592D-4159-B529-CEEDFAF9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26127864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DD102D-22C8-42F6-8E18-CB0CBF83B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 </a:t>
            </a:r>
            <a:r>
              <a:rPr lang="en-CA" b="1" dirty="0"/>
              <a:t>scroll-padding</a:t>
            </a:r>
            <a:r>
              <a:rPr lang="en-CA" dirty="0"/>
              <a:t> property can be used to prevent content appearing behind position: fixed or position: sticky elements when clicking in-page links.</a:t>
            </a:r>
          </a:p>
          <a:p>
            <a:pPr marL="0" indent="0">
              <a:buNone/>
            </a:pPr>
            <a:r>
              <a:rPr lang="en-CA" dirty="0"/>
              <a:t>We can set </a:t>
            </a:r>
            <a:r>
              <a:rPr lang="en-CA" b="1" dirty="0"/>
              <a:t>scroll-padding-top</a:t>
            </a:r>
            <a:r>
              <a:rPr lang="en-CA" dirty="0"/>
              <a:t> on the HTML element of our FAQ page to address this issue.</a:t>
            </a:r>
          </a:p>
          <a:p>
            <a:pPr marL="0" indent="0">
              <a:buNone/>
            </a:pPr>
            <a:r>
              <a:rPr lang="en-CA" sz="20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https://developer.mozilla.org/en-US/docs/Web/CSS/scroll-padding</a:t>
            </a:r>
            <a:r>
              <a:rPr lang="en-CA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</a:t>
            </a:r>
          </a:p>
          <a:p>
            <a:pPr marL="0" indent="0">
              <a:buNone/>
            </a:pPr>
            <a:r>
              <a:rPr lang="en-CA" sz="2000" dirty="0">
                <a:solidFill>
                  <a:schemeClr val="tx2">
                    <a:lumMod val="75000"/>
                  </a:schemeClr>
                </a:solidFill>
              </a:rPr>
              <a:t>Use example: </a:t>
            </a:r>
            <a:r>
              <a:rPr lang="en-CA" sz="2000" u="sng" kern="0" dirty="0">
                <a:solidFill>
                  <a:srgbClr val="0F8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https://codepen.io/numberboo/pen/pooxdeE</a:t>
            </a:r>
            <a:r>
              <a:rPr lang="en-CA" sz="2000" dirty="0">
                <a:solidFill>
                  <a:srgbClr val="0F8FFF"/>
                </a:solidFill>
                <a:effectLst/>
                <a:latin typeface="+mn-lt"/>
              </a:rPr>
              <a:t> </a:t>
            </a:r>
            <a:endParaRPr lang="en-CA" sz="2000" dirty="0">
              <a:solidFill>
                <a:srgbClr val="0F8FFF"/>
              </a:solidFill>
              <a:latin typeface="+mn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F66E8C-592D-4159-B529-CEEDFAF9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Scroll-padding</a:t>
            </a:r>
          </a:p>
        </p:txBody>
      </p:sp>
    </p:spTree>
    <p:extLst>
      <p:ext uri="{BB962C8B-B14F-4D97-AF65-F5344CB8AC3E}">
        <p14:creationId xmlns:p14="http://schemas.microsoft.com/office/powerpoint/2010/main" val="30290965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DD102D-22C8-42F6-8E18-CB0CBF83B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 </a:t>
            </a:r>
            <a:r>
              <a:rPr lang="en-CA" b="1" dirty="0"/>
              <a:t>scroll-behavior</a:t>
            </a:r>
            <a:r>
              <a:rPr lang="en-CA" dirty="0"/>
              <a:t> property can be used to make the browser either jump to an element or smooth scroll to it when clicking an in-page link.</a:t>
            </a:r>
          </a:p>
          <a:p>
            <a:pPr marL="0" indent="0">
              <a:buNone/>
            </a:pPr>
            <a:r>
              <a:rPr lang="en-CA" dirty="0"/>
              <a:t>This property has two possible values: </a:t>
            </a:r>
            <a:r>
              <a:rPr lang="en-CA" b="1" dirty="0"/>
              <a:t>auto </a:t>
            </a:r>
            <a:r>
              <a:rPr lang="en-CA" dirty="0"/>
              <a:t>or </a:t>
            </a:r>
            <a:r>
              <a:rPr lang="en-CA" b="1" dirty="0"/>
              <a:t>smooth</a:t>
            </a:r>
            <a:r>
              <a:rPr lang="en-CA" dirty="0"/>
              <a:t>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sz="20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https://developer.mozilla.org/en-US/docs/Web/CSS/scroll-behavior</a:t>
            </a:r>
            <a:r>
              <a:rPr lang="en-CA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F66E8C-592D-4159-B529-CEEDFAF9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Scroll-behavior</a:t>
            </a:r>
          </a:p>
        </p:txBody>
      </p:sp>
    </p:spTree>
    <p:extLst>
      <p:ext uri="{BB962C8B-B14F-4D97-AF65-F5344CB8AC3E}">
        <p14:creationId xmlns:p14="http://schemas.microsoft.com/office/powerpoint/2010/main" val="3918546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16F3DC3-D207-4762-A50C-DF5FCDF3C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combine CSS Positioning with CSS pseudo-elements.</a:t>
            </a:r>
          </a:p>
          <a:p>
            <a:pPr marL="0" indent="0">
              <a:buNone/>
            </a:pPr>
            <a:r>
              <a:rPr lang="en-US" dirty="0"/>
              <a:t>We’ll use CSS to create a symbol at the end of each section element…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https://www.w3schools.com/cssref/css_entities.asp</a:t>
            </a: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8D6123-9B68-45B7-9627-E4864D37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 + Pseudo-elements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16A751-3B33-4B6A-AAF6-191E53CA8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023" y="3093506"/>
            <a:ext cx="5467685" cy="908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510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79E3C-8E17-4372-9CE1-A96642B7F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Assignment #5</a:t>
            </a:r>
          </a:p>
        </p:txBody>
      </p:sp>
    </p:spTree>
    <p:extLst>
      <p:ext uri="{BB962C8B-B14F-4D97-AF65-F5344CB8AC3E}">
        <p14:creationId xmlns:p14="http://schemas.microsoft.com/office/powerpoint/2010/main" val="9543163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9C5577-0D38-4103-884E-F8240AD30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Please refer to Assignment #5 in the Learning Hub.</a:t>
            </a:r>
          </a:p>
          <a:p>
            <a:r>
              <a:rPr lang="en-CA" dirty="0"/>
              <a:t>To submit the assignment, you can do </a:t>
            </a:r>
            <a:r>
              <a:rPr lang="en-CA" b="1" dirty="0"/>
              <a:t>one</a:t>
            </a:r>
            <a:r>
              <a:rPr lang="en-CA" dirty="0"/>
              <a:t> of these: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/>
              <a:t>Have me check your assignment in class before 4pm.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/>
              <a:t>Zip today’s </a:t>
            </a:r>
            <a:r>
              <a:rPr lang="en-CA" b="1" dirty="0"/>
              <a:t>folder</a:t>
            </a:r>
            <a:r>
              <a:rPr lang="en-CA" dirty="0"/>
              <a:t> and upload it to the Learning Hub before next class.</a:t>
            </a:r>
          </a:p>
          <a:p>
            <a:r>
              <a:rPr lang="en-CA" dirty="0"/>
              <a:t>If you have questions or need guidance, just ask!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B41040-6650-41DB-B5E6-5E76A6009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Assignment #5</a:t>
            </a:r>
          </a:p>
        </p:txBody>
      </p:sp>
    </p:spTree>
    <p:extLst>
      <p:ext uri="{BB962C8B-B14F-4D97-AF65-F5344CB8AC3E}">
        <p14:creationId xmlns:p14="http://schemas.microsoft.com/office/powerpoint/2010/main" val="7654884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64126-6F18-4F01-A3A0-047D32FD7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 Website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260305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9492AF-B03C-40E1-A69B-454266020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Check the Learning Hub for the requirements and links to examples of previous projects.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Today’s files also include an example structure of the site. Yours does not have to be identical, it is simply </a:t>
            </a:r>
            <a:r>
              <a:rPr lang="en-US"/>
              <a:t>an example.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C3DC1D7-8CB5-4800-946E-642FDF772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#2 – Country Website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2893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17FC-8795-4615-89F9-1F00D9AD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CSS Floats</a:t>
            </a:r>
          </a:p>
        </p:txBody>
      </p:sp>
    </p:spTree>
    <p:extLst>
      <p:ext uri="{BB962C8B-B14F-4D97-AF65-F5344CB8AC3E}">
        <p14:creationId xmlns:p14="http://schemas.microsoft.com/office/powerpoint/2010/main" val="24015913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7420A80-8B9E-45BA-8414-41A94558C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Aft>
                <a:spcPts val="2400"/>
              </a:spcAft>
              <a:buNone/>
            </a:pPr>
            <a:r>
              <a:rPr lang="en-CA" dirty="0"/>
              <a:t>CSS Floats (MDN)</a:t>
            </a:r>
            <a:br>
              <a:rPr lang="en-CA" dirty="0"/>
            </a:br>
            <a:r>
              <a:rPr lang="en-CA" sz="16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https://developer.mozilla.org/en-US/docs/Learn/CSS/CSS_layout/Floats</a:t>
            </a:r>
            <a:r>
              <a:rPr lang="en-CA" sz="1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endParaRPr lang="en-CA" dirty="0"/>
          </a:p>
          <a:p>
            <a:pPr marL="0" indent="0">
              <a:spcAft>
                <a:spcPts val="2400"/>
              </a:spcAft>
              <a:buNone/>
            </a:pPr>
            <a:r>
              <a:rPr lang="en-CA" dirty="0"/>
              <a:t>CSS Position (MDN)</a:t>
            </a:r>
            <a:br>
              <a:rPr lang="en-CA" sz="1800" dirty="0"/>
            </a:br>
            <a:r>
              <a:rPr lang="en-CA" sz="1600" dirty="0">
                <a:solidFill>
                  <a:schemeClr val="tx2">
                    <a:lumMod val="60000"/>
                    <a:lumOff val="4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https://developer.mozilla.org/en-US/docs/Web/CSS/position</a:t>
            </a:r>
            <a:r>
              <a:rPr lang="en-CA" sz="1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marL="0" indent="0">
              <a:spcAft>
                <a:spcPts val="2400"/>
              </a:spcAft>
              <a:buNone/>
            </a:pPr>
            <a:r>
              <a:rPr lang="en-CA" dirty="0"/>
              <a:t>CSS Position (CSS-Tricks)</a:t>
            </a:r>
            <a:br>
              <a:rPr lang="en-CA" sz="2800" dirty="0"/>
            </a:br>
            <a:r>
              <a:rPr lang="en-CA" sz="1600" dirty="0">
                <a:solidFill>
                  <a:schemeClr val="tx2">
                    <a:lumMod val="60000"/>
                    <a:lumOff val="4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https://css-tricks.com/almanac/properties/p/position/</a:t>
            </a:r>
            <a:r>
              <a:rPr lang="en-CA" sz="1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endParaRPr lang="en-CA" sz="18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760389F-237A-484C-B250-21FC3DF30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11131811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66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1C684E8-6A8B-4942-9B14-520D7B2D67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889" y="1476117"/>
            <a:ext cx="8438891" cy="1267083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The CSS </a:t>
            </a:r>
            <a:r>
              <a:rPr lang="en-CA" dirty="0">
                <a:latin typeface="Consolas" panose="020B0609020204030204" pitchFamily="49" charset="0"/>
                <a:cs typeface="Calibri" panose="020F0502020204030204" pitchFamily="34" charset="0"/>
              </a:rPr>
              <a:t>float</a:t>
            </a:r>
            <a:r>
              <a:rPr lang="en-CA" dirty="0"/>
              <a:t> property allows elements to be moved to the right or left side of a container. Other elements in the container will wrap around the floated element.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620FA2-5E96-40FD-B00D-800F2AF09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CSS Floats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B03596-97F9-4D96-AFBD-51CCE2D2FB3B}"/>
              </a:ext>
            </a:extLst>
          </p:cNvPr>
          <p:cNvSpPr/>
          <p:nvPr/>
        </p:nvSpPr>
        <p:spPr>
          <a:xfrm>
            <a:off x="594824" y="2860125"/>
            <a:ext cx="3322320" cy="2226662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1DBBC8-34B0-443C-9EAB-B0133799E4B3}"/>
              </a:ext>
            </a:extLst>
          </p:cNvPr>
          <p:cNvSpPr/>
          <p:nvPr/>
        </p:nvSpPr>
        <p:spPr>
          <a:xfrm>
            <a:off x="789201" y="3620084"/>
            <a:ext cx="1128563" cy="791895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1F77E9-AA22-47DB-850C-EACE2F7BF686}"/>
              </a:ext>
            </a:extLst>
          </p:cNvPr>
          <p:cNvSpPr txBox="1"/>
          <p:nvPr/>
        </p:nvSpPr>
        <p:spPr>
          <a:xfrm>
            <a:off x="892137" y="3722481"/>
            <a:ext cx="867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600" dirty="0"/>
              <a:t>Floated</a:t>
            </a:r>
            <a:br>
              <a:rPr lang="en-CA" sz="1600" dirty="0"/>
            </a:br>
            <a:r>
              <a:rPr lang="en-CA" sz="1600" dirty="0"/>
              <a:t>Left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A23282-33C9-44CB-A119-7E6C4A869AC7}"/>
              </a:ext>
            </a:extLst>
          </p:cNvPr>
          <p:cNvSpPr txBox="1"/>
          <p:nvPr/>
        </p:nvSpPr>
        <p:spPr>
          <a:xfrm>
            <a:off x="714130" y="2955741"/>
            <a:ext cx="306539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Lorem ipsum dolor sit </a:t>
            </a:r>
            <a:r>
              <a:rPr lang="en-CA" sz="1100" dirty="0" err="1"/>
              <a:t>amet</a:t>
            </a:r>
            <a:r>
              <a:rPr lang="en-CA" sz="1100" dirty="0"/>
              <a:t>,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Nunc ac </a:t>
            </a:r>
            <a:r>
              <a:rPr lang="en-CA" sz="1100" dirty="0" err="1"/>
              <a:t>molestie</a:t>
            </a:r>
            <a:r>
              <a:rPr lang="en-CA" sz="1100" dirty="0"/>
              <a:t> ante. </a:t>
            </a:r>
            <a:r>
              <a:rPr lang="en-CA" sz="1100" dirty="0" err="1"/>
              <a:t>Fusce</a:t>
            </a:r>
            <a:r>
              <a:rPr lang="en-CA" sz="1100" dirty="0"/>
              <a:t> semper </a:t>
            </a:r>
            <a:r>
              <a:rPr lang="en-CA" sz="1100" dirty="0" err="1"/>
              <a:t>consectetur</a:t>
            </a:r>
            <a:r>
              <a:rPr lang="en-CA" sz="1100" dirty="0"/>
              <a:t> fermentum. In </a:t>
            </a:r>
            <a:r>
              <a:rPr lang="en-CA" sz="1100" dirty="0" err="1"/>
              <a:t>pellentes</a:t>
            </a:r>
            <a:endParaRPr lang="en-CA" sz="11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4BBCB6-6671-4C78-ADE3-378196E949E7}"/>
              </a:ext>
            </a:extLst>
          </p:cNvPr>
          <p:cNvSpPr txBox="1"/>
          <p:nvPr/>
        </p:nvSpPr>
        <p:spPr>
          <a:xfrm>
            <a:off x="749754" y="4460533"/>
            <a:ext cx="30297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err="1"/>
              <a:t>Mauris</a:t>
            </a:r>
            <a:r>
              <a:rPr lang="en-CA" sz="1100" dirty="0"/>
              <a:t> vel </a:t>
            </a:r>
            <a:r>
              <a:rPr lang="en-CA" sz="1100" dirty="0" err="1"/>
              <a:t>lacus</a:t>
            </a:r>
            <a:r>
              <a:rPr lang="en-CA" sz="1100" dirty="0"/>
              <a:t> </a:t>
            </a:r>
            <a:r>
              <a:rPr lang="en-CA" sz="1100" dirty="0" err="1"/>
              <a:t>sapien</a:t>
            </a:r>
            <a:r>
              <a:rPr lang="en-CA" sz="1100" dirty="0"/>
              <a:t>. Cras </a:t>
            </a:r>
            <a:r>
              <a:rPr lang="en-CA" sz="1100" dirty="0" err="1"/>
              <a:t>neque</a:t>
            </a:r>
            <a:r>
              <a:rPr lang="en-CA" sz="1100" dirty="0"/>
              <a:t> </a:t>
            </a:r>
            <a:r>
              <a:rPr lang="en-CA" sz="1100" dirty="0" err="1"/>
              <a:t>tortortur</a:t>
            </a:r>
            <a:r>
              <a:rPr lang="en-CA" sz="1100" dirty="0"/>
              <a:t> at </a:t>
            </a:r>
            <a:r>
              <a:rPr lang="en-CA" sz="1100" dirty="0" err="1"/>
              <a:t>dapibus</a:t>
            </a:r>
            <a:r>
              <a:rPr lang="en-CA" sz="1100" dirty="0"/>
              <a:t> </a:t>
            </a:r>
            <a:r>
              <a:rPr lang="en-CA" sz="1100" dirty="0" err="1"/>
              <a:t>ut</a:t>
            </a:r>
            <a:r>
              <a:rPr lang="en-CA" sz="1100" dirty="0"/>
              <a:t>, </a:t>
            </a:r>
            <a:r>
              <a:rPr lang="en-CA" sz="1100" dirty="0" err="1"/>
              <a:t>elementum</a:t>
            </a:r>
            <a:r>
              <a:rPr lang="en-CA" sz="1100" dirty="0"/>
              <a:t> vel </a:t>
            </a:r>
            <a:r>
              <a:rPr lang="en-CA" sz="1100" dirty="0" err="1"/>
              <a:t>tellus</a:t>
            </a:r>
            <a:r>
              <a:rPr lang="en-CA" sz="1100" dirty="0"/>
              <a:t>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8F4DC2-1E06-48CD-94FB-759E3975B1C1}"/>
              </a:ext>
            </a:extLst>
          </p:cNvPr>
          <p:cNvSpPr txBox="1"/>
          <p:nvPr/>
        </p:nvSpPr>
        <p:spPr>
          <a:xfrm>
            <a:off x="1917764" y="3460854"/>
            <a:ext cx="18617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ipsum dolor sit </a:t>
            </a:r>
            <a:r>
              <a:rPr lang="en-CA" sz="1100" dirty="0" err="1"/>
              <a:t>amet</a:t>
            </a:r>
            <a:r>
              <a:rPr lang="en-CA" sz="1100" dirty="0"/>
              <a:t>,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Nunc ac </a:t>
            </a:r>
            <a:r>
              <a:rPr lang="en-CA" sz="1100" dirty="0" err="1"/>
              <a:t>molestie</a:t>
            </a:r>
            <a:r>
              <a:rPr lang="en-CA" sz="1100" dirty="0"/>
              <a:t> ante. </a:t>
            </a:r>
          </a:p>
          <a:p>
            <a:endParaRPr lang="en-CA" sz="1100" dirty="0"/>
          </a:p>
          <a:p>
            <a:r>
              <a:rPr lang="en-CA" sz="1100" dirty="0" err="1"/>
              <a:t>Fusce</a:t>
            </a:r>
            <a:r>
              <a:rPr lang="en-CA" sz="1100" dirty="0"/>
              <a:t> semper </a:t>
            </a:r>
            <a:r>
              <a:rPr lang="en-CA" sz="1100" dirty="0" err="1"/>
              <a:t>consectetur</a:t>
            </a:r>
            <a:r>
              <a:rPr lang="en-CA" sz="1100" dirty="0"/>
              <a:t> fermentum. In </a:t>
            </a:r>
            <a:r>
              <a:rPr lang="en-CA" sz="1100" dirty="0" err="1"/>
              <a:t>felis</a:t>
            </a:r>
            <a:r>
              <a:rPr lang="en-CA" sz="1100" dirty="0"/>
              <a:t> </a:t>
            </a:r>
            <a:r>
              <a:rPr lang="en-CA" sz="1100" dirty="0" err="1"/>
              <a:t>justo</a:t>
            </a:r>
            <a:r>
              <a:rPr lang="en-CA" sz="1100" dirty="0"/>
              <a:t>, et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69D2942-5954-4CF1-AD8A-04F603F683E6}"/>
              </a:ext>
            </a:extLst>
          </p:cNvPr>
          <p:cNvSpPr/>
          <p:nvPr/>
        </p:nvSpPr>
        <p:spPr>
          <a:xfrm>
            <a:off x="5372100" y="2857501"/>
            <a:ext cx="3322320" cy="2229286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CDCE79A-F931-481C-A11F-383306FFD52D}"/>
              </a:ext>
            </a:extLst>
          </p:cNvPr>
          <p:cNvSpPr/>
          <p:nvPr/>
        </p:nvSpPr>
        <p:spPr>
          <a:xfrm>
            <a:off x="7334317" y="3579359"/>
            <a:ext cx="1128563" cy="832619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00308C0-15F4-49D5-961C-56DFC5BF1174}"/>
              </a:ext>
            </a:extLst>
          </p:cNvPr>
          <p:cNvSpPr txBox="1"/>
          <p:nvPr/>
        </p:nvSpPr>
        <p:spPr>
          <a:xfrm>
            <a:off x="7437253" y="3704616"/>
            <a:ext cx="867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600" dirty="0"/>
              <a:t>Floated</a:t>
            </a:r>
            <a:br>
              <a:rPr lang="en-CA" sz="1600" dirty="0"/>
            </a:br>
            <a:r>
              <a:rPr lang="en-CA" sz="1600" dirty="0"/>
              <a:t>Right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49EEAF-6140-493A-9085-52937B6052B8}"/>
              </a:ext>
            </a:extLst>
          </p:cNvPr>
          <p:cNvSpPr txBox="1"/>
          <p:nvPr/>
        </p:nvSpPr>
        <p:spPr>
          <a:xfrm>
            <a:off x="5491406" y="2953116"/>
            <a:ext cx="306539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Lorem ipsum dolor sit </a:t>
            </a:r>
            <a:r>
              <a:rPr lang="en-CA" sz="1100" dirty="0" err="1"/>
              <a:t>amet</a:t>
            </a:r>
            <a:r>
              <a:rPr lang="en-CA" sz="1100" dirty="0"/>
              <a:t>,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Nunc ac </a:t>
            </a:r>
            <a:r>
              <a:rPr lang="en-CA" sz="1100" dirty="0" err="1"/>
              <a:t>molestie</a:t>
            </a:r>
            <a:r>
              <a:rPr lang="en-CA" sz="1100" dirty="0"/>
              <a:t> ante. </a:t>
            </a:r>
            <a:r>
              <a:rPr lang="en-CA" sz="1100" dirty="0" err="1"/>
              <a:t>Fusce</a:t>
            </a:r>
            <a:r>
              <a:rPr lang="en-CA" sz="1100" dirty="0"/>
              <a:t> semper </a:t>
            </a:r>
            <a:r>
              <a:rPr lang="en-CA" sz="1100" dirty="0" err="1"/>
              <a:t>consectetur</a:t>
            </a:r>
            <a:r>
              <a:rPr lang="en-CA" sz="1100" dirty="0"/>
              <a:t> fermentum. In </a:t>
            </a:r>
            <a:r>
              <a:rPr lang="en-CA" sz="1100" dirty="0" err="1"/>
              <a:t>pellentes</a:t>
            </a:r>
            <a:endParaRPr lang="en-CA" sz="11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E00B66-8547-40E4-8786-5CBD8F47800D}"/>
              </a:ext>
            </a:extLst>
          </p:cNvPr>
          <p:cNvSpPr txBox="1"/>
          <p:nvPr/>
        </p:nvSpPr>
        <p:spPr>
          <a:xfrm>
            <a:off x="5519410" y="4465528"/>
            <a:ext cx="30297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err="1"/>
              <a:t>Mauris</a:t>
            </a:r>
            <a:r>
              <a:rPr lang="en-CA" sz="1100" dirty="0"/>
              <a:t> vel </a:t>
            </a:r>
            <a:r>
              <a:rPr lang="en-CA" sz="1100" dirty="0" err="1"/>
              <a:t>lacus</a:t>
            </a:r>
            <a:r>
              <a:rPr lang="en-CA" sz="1100" dirty="0"/>
              <a:t> </a:t>
            </a:r>
            <a:r>
              <a:rPr lang="en-CA" sz="1100" dirty="0" err="1"/>
              <a:t>sapien</a:t>
            </a:r>
            <a:r>
              <a:rPr lang="en-CA" sz="1100" dirty="0"/>
              <a:t>. Cras </a:t>
            </a:r>
            <a:r>
              <a:rPr lang="en-CA" sz="1100" dirty="0" err="1"/>
              <a:t>neque</a:t>
            </a:r>
            <a:r>
              <a:rPr lang="en-CA" sz="1100" dirty="0"/>
              <a:t> </a:t>
            </a:r>
            <a:r>
              <a:rPr lang="en-CA" sz="1100" dirty="0" err="1"/>
              <a:t>tortortur</a:t>
            </a:r>
            <a:r>
              <a:rPr lang="en-CA" sz="1100" dirty="0"/>
              <a:t> at </a:t>
            </a:r>
            <a:r>
              <a:rPr lang="en-CA" sz="1100" dirty="0" err="1"/>
              <a:t>dapibus</a:t>
            </a:r>
            <a:r>
              <a:rPr lang="en-CA" sz="1100" dirty="0"/>
              <a:t> </a:t>
            </a:r>
            <a:r>
              <a:rPr lang="en-CA" sz="1100" dirty="0" err="1"/>
              <a:t>ut</a:t>
            </a:r>
            <a:r>
              <a:rPr lang="en-CA" sz="1100" dirty="0"/>
              <a:t>, </a:t>
            </a:r>
            <a:r>
              <a:rPr lang="en-CA" sz="1100" dirty="0" err="1"/>
              <a:t>elementum</a:t>
            </a:r>
            <a:r>
              <a:rPr lang="en-CA" sz="1100" dirty="0"/>
              <a:t> vel </a:t>
            </a:r>
            <a:r>
              <a:rPr lang="en-CA" sz="1100" dirty="0" err="1"/>
              <a:t>tellus</a:t>
            </a:r>
            <a:r>
              <a:rPr lang="en-CA" sz="1100" dirty="0"/>
              <a:t>.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70F7C2-997C-47F4-91D3-7C7ECD289738}"/>
              </a:ext>
            </a:extLst>
          </p:cNvPr>
          <p:cNvSpPr txBox="1"/>
          <p:nvPr/>
        </p:nvSpPr>
        <p:spPr>
          <a:xfrm>
            <a:off x="5513940" y="3458229"/>
            <a:ext cx="18617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/>
              <a:t>ipsum dolor sit </a:t>
            </a:r>
            <a:r>
              <a:rPr lang="en-CA" sz="1100" dirty="0" err="1"/>
              <a:t>amet</a:t>
            </a:r>
            <a:r>
              <a:rPr lang="en-CA" sz="1100" dirty="0"/>
              <a:t>, </a:t>
            </a:r>
            <a:r>
              <a:rPr lang="en-CA" sz="1100" dirty="0" err="1"/>
              <a:t>consectetur</a:t>
            </a:r>
            <a:r>
              <a:rPr lang="en-CA" sz="1100" dirty="0"/>
              <a:t> </a:t>
            </a:r>
            <a:r>
              <a:rPr lang="en-CA" sz="1100" dirty="0" err="1"/>
              <a:t>adipiscing</a:t>
            </a:r>
            <a:r>
              <a:rPr lang="en-CA" sz="1100" dirty="0"/>
              <a:t> </a:t>
            </a:r>
            <a:r>
              <a:rPr lang="en-CA" sz="1100" dirty="0" err="1"/>
              <a:t>elit</a:t>
            </a:r>
            <a:r>
              <a:rPr lang="en-CA" sz="1100" dirty="0"/>
              <a:t>. Nunc ac </a:t>
            </a:r>
            <a:r>
              <a:rPr lang="en-CA" sz="1100" dirty="0" err="1"/>
              <a:t>molestie</a:t>
            </a:r>
            <a:r>
              <a:rPr lang="en-CA" sz="1100" dirty="0"/>
              <a:t> ante. </a:t>
            </a:r>
          </a:p>
          <a:p>
            <a:endParaRPr lang="en-CA" sz="1100" dirty="0"/>
          </a:p>
          <a:p>
            <a:r>
              <a:rPr lang="en-CA" sz="1100" dirty="0" err="1"/>
              <a:t>Fusce</a:t>
            </a:r>
            <a:r>
              <a:rPr lang="en-CA" sz="1100" dirty="0"/>
              <a:t> semper </a:t>
            </a:r>
            <a:r>
              <a:rPr lang="en-CA" sz="1100" dirty="0" err="1"/>
              <a:t>consectetur</a:t>
            </a:r>
            <a:r>
              <a:rPr lang="en-CA" sz="1100" dirty="0"/>
              <a:t> fermentum. In </a:t>
            </a:r>
            <a:r>
              <a:rPr lang="en-CA" sz="1100" dirty="0" err="1"/>
              <a:t>felis</a:t>
            </a:r>
            <a:r>
              <a:rPr lang="en-CA" sz="1100" dirty="0"/>
              <a:t> </a:t>
            </a:r>
            <a:r>
              <a:rPr lang="en-CA" sz="1100" dirty="0" err="1"/>
              <a:t>justo</a:t>
            </a:r>
            <a:r>
              <a:rPr lang="en-CA" sz="1100" dirty="0"/>
              <a:t>, et</a:t>
            </a:r>
          </a:p>
        </p:txBody>
      </p:sp>
    </p:spTree>
    <p:extLst>
      <p:ext uri="{BB962C8B-B14F-4D97-AF65-F5344CB8AC3E}">
        <p14:creationId xmlns:p14="http://schemas.microsoft.com/office/powerpoint/2010/main" val="3838633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C33AAD-0B84-4C11-BB79-B793DC544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Before CSS Flexbox and CSS Grid, floats were used to do layouts on the web.</a:t>
            </a:r>
          </a:p>
          <a:p>
            <a:pPr marL="0" indent="0">
              <a:buNone/>
            </a:pPr>
            <a:r>
              <a:rPr lang="en-CA" dirty="0"/>
              <a:t>Unless you are supporting very old browsers, floats should not be used to create columns of content.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sz="18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https://developer.mozilla.org/en-US/docs/Learn/CSS/CSS_layout/Floats</a:t>
            </a:r>
            <a:r>
              <a:rPr lang="en-CA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805AB2-016C-4F16-8CCA-6C14643D1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Floats for Layouts</a:t>
            </a:r>
          </a:p>
        </p:txBody>
      </p:sp>
    </p:spTree>
    <p:extLst>
      <p:ext uri="{BB962C8B-B14F-4D97-AF65-F5344CB8AC3E}">
        <p14:creationId xmlns:p14="http://schemas.microsoft.com/office/powerpoint/2010/main" val="1277122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2645B4-B133-4AF0-A97F-3DA5F2556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There are three main values for the </a:t>
            </a:r>
            <a:r>
              <a:rPr lang="en-CA" dirty="0">
                <a:latin typeface="Consolas" panose="020B0609020204030204" pitchFamily="49" charset="0"/>
              </a:rPr>
              <a:t>float</a:t>
            </a:r>
            <a:r>
              <a:rPr lang="en-CA" dirty="0"/>
              <a:t> property: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	float: left;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	float: right;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	float: none;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sz="18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https://developer.mozilla.org/en-US/docs/Web/CSS/float</a:t>
            </a:r>
            <a:r>
              <a:rPr lang="en-CA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77D5F8-FA8B-4F66-80E6-A2173215D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CSS Float Syntax</a:t>
            </a:r>
          </a:p>
        </p:txBody>
      </p:sp>
    </p:spTree>
    <p:extLst>
      <p:ext uri="{BB962C8B-B14F-4D97-AF65-F5344CB8AC3E}">
        <p14:creationId xmlns:p14="http://schemas.microsoft.com/office/powerpoint/2010/main" val="468806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7C87846-CD92-4864-AA88-93C0DB9B1659}"/>
              </a:ext>
            </a:extLst>
          </p:cNvPr>
          <p:cNvSpPr/>
          <p:nvPr/>
        </p:nvSpPr>
        <p:spPr>
          <a:xfrm>
            <a:off x="5638189" y="3169705"/>
            <a:ext cx="3065390" cy="1485899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C3D865-255C-425B-8E75-A35454347A16}"/>
              </a:ext>
            </a:extLst>
          </p:cNvPr>
          <p:cNvSpPr/>
          <p:nvPr/>
        </p:nvSpPr>
        <p:spPr>
          <a:xfrm>
            <a:off x="5629030" y="1569720"/>
            <a:ext cx="3065390" cy="1485899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9BEB0C-3ED2-4788-88F8-2F7ABC00C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889" y="1476117"/>
            <a:ext cx="4859291" cy="3402419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Floated elements can expand outside of their container element.</a:t>
            </a:r>
          </a:p>
          <a:p>
            <a:pPr marL="0" indent="0">
              <a:buNone/>
            </a:pPr>
            <a:r>
              <a:rPr lang="en-CA" dirty="0"/>
              <a:t>If we float an image at the end of one section, it can expand into the next section, altering the layout in ways we don’t intend.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14C5EF-F5A7-4056-B16F-A35F5DF92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Floats and 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3F7709-01D6-434C-B45B-4D19CFAE4785}"/>
              </a:ext>
            </a:extLst>
          </p:cNvPr>
          <p:cNvSpPr/>
          <p:nvPr/>
        </p:nvSpPr>
        <p:spPr>
          <a:xfrm>
            <a:off x="5509724" y="1476117"/>
            <a:ext cx="3322320" cy="3286383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302A95-19C3-4842-A15E-AA3C39F3045B}"/>
              </a:ext>
            </a:extLst>
          </p:cNvPr>
          <p:cNvSpPr txBox="1"/>
          <p:nvPr/>
        </p:nvSpPr>
        <p:spPr>
          <a:xfrm>
            <a:off x="5629030" y="1571733"/>
            <a:ext cx="30653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Lorem ipsum dolor sit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amet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adipiscing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elit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. Nunc ac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molestie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ante.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Fusce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semper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fermentum. In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pellentes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ipsum dolor sit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amet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adipiscing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elit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. Nunc ac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molestie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ante.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Fusce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semper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fermentum. In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felis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justo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, 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CBF5EB-1655-4211-BE0C-E3260BBCD258}"/>
              </a:ext>
            </a:extLst>
          </p:cNvPr>
          <p:cNvSpPr txBox="1"/>
          <p:nvPr/>
        </p:nvSpPr>
        <p:spPr>
          <a:xfrm>
            <a:off x="6907734" y="2575560"/>
            <a:ext cx="17866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dolor sit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amet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adipiscing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elit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EDA6DF-7EF2-47D8-9842-CFEECBF87DDA}"/>
              </a:ext>
            </a:extLst>
          </p:cNvPr>
          <p:cNvSpPr txBox="1"/>
          <p:nvPr/>
        </p:nvSpPr>
        <p:spPr>
          <a:xfrm>
            <a:off x="6906793" y="3218877"/>
            <a:ext cx="8899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>
                <a:solidFill>
                  <a:schemeClr val="accent4">
                    <a:lumMod val="50000"/>
                  </a:schemeClr>
                </a:solidFill>
              </a:rPr>
              <a:t>Heading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90C7E1-FC61-4C6E-9285-173CB330E525}"/>
              </a:ext>
            </a:extLst>
          </p:cNvPr>
          <p:cNvSpPr txBox="1"/>
          <p:nvPr/>
        </p:nvSpPr>
        <p:spPr>
          <a:xfrm>
            <a:off x="6913912" y="3454056"/>
            <a:ext cx="178050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Lorem ipsum dolor sit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amet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adipiscing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elit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. Nunc ac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6B5966-88BF-432B-B415-CCE14476DCF5}"/>
              </a:ext>
            </a:extLst>
          </p:cNvPr>
          <p:cNvSpPr txBox="1"/>
          <p:nvPr/>
        </p:nvSpPr>
        <p:spPr>
          <a:xfrm>
            <a:off x="5725129" y="3966380"/>
            <a:ext cx="297845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adipiscing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elit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. Nunc ac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molestie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ante.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Fusce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semper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consectetur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fermentum. In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pellentes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 ipsum dolor sit </a:t>
            </a:r>
            <a:r>
              <a:rPr lang="en-CA" sz="1100" dirty="0" err="1">
                <a:solidFill>
                  <a:schemeClr val="accent4">
                    <a:lumMod val="50000"/>
                  </a:schemeClr>
                </a:solidFill>
              </a:rPr>
              <a:t>amet</a:t>
            </a:r>
            <a:r>
              <a:rPr lang="en-CA" sz="1100" dirty="0">
                <a:solidFill>
                  <a:schemeClr val="accent4">
                    <a:lumMod val="50000"/>
                  </a:schemeClr>
                </a:solidFill>
              </a:rPr>
              <a:t>, ante.</a:t>
            </a:r>
          </a:p>
        </p:txBody>
      </p:sp>
      <p:pic>
        <p:nvPicPr>
          <p:cNvPr id="18" name="Picture 17" descr="A cat sitting on a chair&#10;&#10;Description automatically generated with medium confidence">
            <a:extLst>
              <a:ext uri="{FF2B5EF4-FFF2-40B4-BE49-F238E27FC236}">
                <a16:creationId xmlns:a16="http://schemas.microsoft.com/office/drawing/2014/main" id="{0A6892E0-C134-42F9-9FE0-069F59DBDB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84" t="-227" r="21161" b="227"/>
          <a:stretch/>
        </p:blipFill>
        <p:spPr>
          <a:xfrm>
            <a:off x="5781910" y="2680426"/>
            <a:ext cx="1068334" cy="128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592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CIT 1">
      <a:dk1>
        <a:srgbClr val="FFFFFF"/>
      </a:dk1>
      <a:lt1>
        <a:srgbClr val="003C71"/>
      </a:lt1>
      <a:dk2>
        <a:srgbClr val="FFFFFF"/>
      </a:dk2>
      <a:lt2>
        <a:srgbClr val="003C71"/>
      </a:lt2>
      <a:accent1>
        <a:srgbClr val="FFF200"/>
      </a:accent1>
      <a:accent2>
        <a:srgbClr val="FFF200"/>
      </a:accent2>
      <a:accent3>
        <a:srgbClr val="FFF200"/>
      </a:accent3>
      <a:accent4>
        <a:srgbClr val="595959"/>
      </a:accent4>
      <a:accent5>
        <a:srgbClr val="BFBFBF"/>
      </a:accent5>
      <a:accent6>
        <a:srgbClr val="BFBFBF"/>
      </a:accent6>
      <a:hlink>
        <a:srgbClr val="003C71"/>
      </a:hlink>
      <a:folHlink>
        <a:srgbClr val="003C7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CIT PPT template_16x9_blocks_may2016" id="{02CC6107-BDF2-D04D-96C5-94741051DBD2}" vid="{19A11FED-B99E-524E-9BA4-627E8CE39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purl.org/dc/terms/"/>
    <ds:schemaRef ds:uri="http://schemas.microsoft.com/sharepoint/v3/fields"/>
    <ds:schemaRef ds:uri="http://schemas.microsoft.com/office/2006/metadata/properties"/>
    <ds:schemaRef ds:uri="http://www.w3.org/XML/1998/namespace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2420</TotalTime>
  <Words>2721</Words>
  <Application>Microsoft Macintosh PowerPoint</Application>
  <PresentationFormat>Custom</PresentationFormat>
  <Paragraphs>244</Paragraphs>
  <Slides>51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Calibri</vt:lpstr>
      <vt:lpstr>Consolas</vt:lpstr>
      <vt:lpstr>Wingdings</vt:lpstr>
      <vt:lpstr>Office Theme</vt:lpstr>
      <vt:lpstr>FWDP 1000 – Day 7</vt:lpstr>
      <vt:lpstr>Morning Review</vt:lpstr>
      <vt:lpstr>Morning Review</vt:lpstr>
      <vt:lpstr>Agenda</vt:lpstr>
      <vt:lpstr>CSS Floats</vt:lpstr>
      <vt:lpstr>CSS Floats</vt:lpstr>
      <vt:lpstr>Floats for Layouts</vt:lpstr>
      <vt:lpstr>CSS Float Syntax</vt:lpstr>
      <vt:lpstr>Floats and Flow</vt:lpstr>
      <vt:lpstr>Clearing Floats</vt:lpstr>
      <vt:lpstr>CSS Clear Syntax</vt:lpstr>
      <vt:lpstr>Clearfix Hack</vt:lpstr>
      <vt:lpstr>Pseudo Elements</vt:lpstr>
      <vt:lpstr>CSS Pseudo Elements</vt:lpstr>
      <vt:lpstr>Pseudo Element Syntax</vt:lpstr>
      <vt:lpstr>Pseudo Elements for Design</vt:lpstr>
      <vt:lpstr>Selectors vs Elements</vt:lpstr>
      <vt:lpstr>Recap</vt:lpstr>
      <vt:lpstr>CSS Positioning</vt:lpstr>
      <vt:lpstr>CSS Position Property</vt:lpstr>
      <vt:lpstr>Use Position Sparingly</vt:lpstr>
      <vt:lpstr>CSS Position Values</vt:lpstr>
      <vt:lpstr>Related Properties</vt:lpstr>
      <vt:lpstr>Position – Static</vt:lpstr>
      <vt:lpstr>Position – Relative </vt:lpstr>
      <vt:lpstr>Position – Relative </vt:lpstr>
      <vt:lpstr>Position – Relative </vt:lpstr>
      <vt:lpstr>Position – Absolute </vt:lpstr>
      <vt:lpstr>Position – Absolute </vt:lpstr>
      <vt:lpstr>Position – Absolute </vt:lpstr>
      <vt:lpstr>Position – Absolute </vt:lpstr>
      <vt:lpstr>Position – Absolute </vt:lpstr>
      <vt:lpstr>Position – Fixed </vt:lpstr>
      <vt:lpstr>Position – Fixed </vt:lpstr>
      <vt:lpstr>Position – Fixed </vt:lpstr>
      <vt:lpstr>Position – Fixed </vt:lpstr>
      <vt:lpstr>Position – Sticky </vt:lpstr>
      <vt:lpstr>Position – Sticky </vt:lpstr>
      <vt:lpstr>Z-Index</vt:lpstr>
      <vt:lpstr>Z-Index</vt:lpstr>
      <vt:lpstr>Z-Index</vt:lpstr>
      <vt:lpstr>Recap</vt:lpstr>
      <vt:lpstr>Scroll-padding</vt:lpstr>
      <vt:lpstr>Scroll-behavior</vt:lpstr>
      <vt:lpstr>Position + Pseudo-elements</vt:lpstr>
      <vt:lpstr>Assignment #5</vt:lpstr>
      <vt:lpstr>Assignment #5</vt:lpstr>
      <vt:lpstr>Country Website</vt:lpstr>
      <vt:lpstr>Project #2 – Country Website</vt:lpstr>
      <vt:lpstr>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FWDP 1000 – Day 4</dc:title>
  <dc:creator>Jonathon Leathers</dc:creator>
  <cp:lastModifiedBy>Martha Villa martin</cp:lastModifiedBy>
  <cp:revision>127</cp:revision>
  <dcterms:created xsi:type="dcterms:W3CDTF">2020-12-11T01:21:15Z</dcterms:created>
  <dcterms:modified xsi:type="dcterms:W3CDTF">2024-05-03T19:06:32Z</dcterms:modified>
</cp:coreProperties>
</file>

<file path=docProps/thumbnail.jpeg>
</file>